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78" r:id="rId3"/>
    <p:sldId id="269" r:id="rId4"/>
    <p:sldId id="270" r:id="rId5"/>
    <p:sldId id="279" r:id="rId6"/>
    <p:sldId id="280" r:id="rId7"/>
    <p:sldId id="260" r:id="rId8"/>
    <p:sldId id="264" r:id="rId9"/>
    <p:sldId id="267" r:id="rId10"/>
    <p:sldId id="268" r:id="rId11"/>
    <p:sldId id="263" r:id="rId12"/>
    <p:sldId id="265" r:id="rId13"/>
    <p:sldId id="282" r:id="rId14"/>
    <p:sldId id="277" r:id="rId15"/>
    <p:sldId id="276" r:id="rId16"/>
    <p:sldId id="275" r:id="rId17"/>
    <p:sldId id="274" r:id="rId18"/>
    <p:sldId id="273" r:id="rId19"/>
    <p:sldId id="284" r:id="rId20"/>
    <p:sldId id="283" r:id="rId21"/>
    <p:sldId id="272" r:id="rId22"/>
    <p:sldId id="281" r:id="rId23"/>
    <p:sldId id="261"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94871EF-C0AC-1CB0-6588-4498920E0E56}" v="363" dt="2025-12-10T03:03:48.560"/>
    <p1510:client id="{6ABAE86E-D784-2EC0-B9CE-C6E0A57788CE}" v="305" dt="2025-12-10T03:07:55.384"/>
    <p1510:client id="{A2301A2A-AC8C-2D3D-8EB7-7BE779E81BE1}" v="577" dt="2025-12-10T01:41:00.687"/>
    <p1510:client id="{FFA85964-2B23-BCF2-F8AD-3638FBB3318F}" v="43" dt="2025-12-10T03:07:12.88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4" d="100"/>
          <a:sy n="74" d="100"/>
        </p:scale>
        <p:origin x="33" y="3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ett Duvall" userId="S::bduvall1@umbc.edu::1ca236f8-9e43-4c3e-a091-f90f5dc9a301" providerId="AD" clId="Web-{AE47A6B5-7C2C-8565-F86C-C5E178BCB03C}"/>
    <pc:docChg chg="modSld">
      <pc:chgData name="Brett Duvall" userId="S::bduvall1@umbc.edu::1ca236f8-9e43-4c3e-a091-f90f5dc9a301" providerId="AD" clId="Web-{AE47A6B5-7C2C-8565-F86C-C5E178BCB03C}" dt="2025-11-25T21:29:54.184" v="57" actId="20577"/>
      <pc:docMkLst>
        <pc:docMk/>
      </pc:docMkLst>
      <pc:sldChg chg="modSp">
        <pc:chgData name="Brett Duvall" userId="S::bduvall1@umbc.edu::1ca236f8-9e43-4c3e-a091-f90f5dc9a301" providerId="AD" clId="Web-{AE47A6B5-7C2C-8565-F86C-C5E178BCB03C}" dt="2025-11-25T21:29:54.184" v="57" actId="20577"/>
        <pc:sldMkLst>
          <pc:docMk/>
          <pc:sldMk cId="1359947722" sldId="280"/>
        </pc:sldMkLst>
        <pc:spChg chg="mod">
          <ac:chgData name="Brett Duvall" userId="S::bduvall1@umbc.edu::1ca236f8-9e43-4c3e-a091-f90f5dc9a301" providerId="AD" clId="Web-{AE47A6B5-7C2C-8565-F86C-C5E178BCB03C}" dt="2025-11-25T21:29:54.184" v="57" actId="20577"/>
          <ac:spMkLst>
            <pc:docMk/>
            <pc:sldMk cId="1359947722" sldId="280"/>
            <ac:spMk id="3" creationId="{BC9F01CD-DBBF-7486-B659-EB87745206E3}"/>
          </ac:spMkLst>
        </pc:spChg>
      </pc:sldChg>
    </pc:docChg>
  </pc:docChgLst>
  <pc:docChgLst>
    <pc:chgData name="Brett Duvall" userId="S::bduvall1@umbc.edu::1ca236f8-9e43-4c3e-a091-f90f5dc9a301" providerId="AD" clId="Web-{D6C7D64A-38F3-73DB-BF2E-AD3454E4E855}"/>
    <pc:docChg chg="modSld sldOrd">
      <pc:chgData name="Brett Duvall" userId="S::bduvall1@umbc.edu::1ca236f8-9e43-4c3e-a091-f90f5dc9a301" providerId="AD" clId="Web-{D6C7D64A-38F3-73DB-BF2E-AD3454E4E855}" dt="2025-12-06T23:35:29.768" v="22" actId="14100"/>
      <pc:docMkLst>
        <pc:docMk/>
      </pc:docMkLst>
      <pc:sldChg chg="modSp ord">
        <pc:chgData name="Brett Duvall" userId="S::bduvall1@umbc.edu::1ca236f8-9e43-4c3e-a091-f90f5dc9a301" providerId="AD" clId="Web-{D6C7D64A-38F3-73DB-BF2E-AD3454E4E855}" dt="2025-12-06T23:35:29.768" v="22" actId="14100"/>
        <pc:sldMkLst>
          <pc:docMk/>
          <pc:sldMk cId="1577753880" sldId="281"/>
        </pc:sldMkLst>
        <pc:spChg chg="mod">
          <ac:chgData name="Brett Duvall" userId="S::bduvall1@umbc.edu::1ca236f8-9e43-4c3e-a091-f90f5dc9a301" providerId="AD" clId="Web-{D6C7D64A-38F3-73DB-BF2E-AD3454E4E855}" dt="2025-12-06T23:35:29.768" v="22" actId="14100"/>
          <ac:spMkLst>
            <pc:docMk/>
            <pc:sldMk cId="1577753880" sldId="281"/>
            <ac:spMk id="2" creationId="{F06F8BE8-5370-DBEF-C1EB-7980355180E4}"/>
          </ac:spMkLst>
        </pc:spChg>
      </pc:sldChg>
    </pc:docChg>
  </pc:docChgLst>
  <pc:docChgLst>
    <pc:chgData name="Brett Duvall" userId="S::bduvall1@umbc.edu::1ca236f8-9e43-4c3e-a091-f90f5dc9a301" providerId="AD" clId="Web-{FBF50E5A-B4AD-4609-2EA3-96021B1D9D7F}"/>
    <pc:docChg chg="addSld modSld">
      <pc:chgData name="Brett Duvall" userId="S::bduvall1@umbc.edu::1ca236f8-9e43-4c3e-a091-f90f5dc9a301" providerId="AD" clId="Web-{FBF50E5A-B4AD-4609-2EA3-96021B1D9D7F}" dt="2025-12-03T22:47:04.923" v="171"/>
      <pc:docMkLst>
        <pc:docMk/>
      </pc:docMkLst>
      <pc:sldChg chg="addSp modSp new mod setBg">
        <pc:chgData name="Brett Duvall" userId="S::bduvall1@umbc.edu::1ca236f8-9e43-4c3e-a091-f90f5dc9a301" providerId="AD" clId="Web-{FBF50E5A-B4AD-4609-2EA3-96021B1D9D7F}" dt="2025-12-03T22:47:04.923" v="171"/>
        <pc:sldMkLst>
          <pc:docMk/>
          <pc:sldMk cId="1577753880" sldId="281"/>
        </pc:sldMkLst>
        <pc:spChg chg="mod">
          <ac:chgData name="Brett Duvall" userId="S::bduvall1@umbc.edu::1ca236f8-9e43-4c3e-a091-f90f5dc9a301" providerId="AD" clId="Web-{FBF50E5A-B4AD-4609-2EA3-96021B1D9D7F}" dt="2025-12-03T22:47:04.923" v="171"/>
          <ac:spMkLst>
            <pc:docMk/>
            <pc:sldMk cId="1577753880" sldId="281"/>
            <ac:spMk id="2" creationId="{F06F8BE8-5370-DBEF-C1EB-7980355180E4}"/>
          </ac:spMkLst>
        </pc:spChg>
        <pc:spChg chg="mod">
          <ac:chgData name="Brett Duvall" userId="S::bduvall1@umbc.edu::1ca236f8-9e43-4c3e-a091-f90f5dc9a301" providerId="AD" clId="Web-{FBF50E5A-B4AD-4609-2EA3-96021B1D9D7F}" dt="2025-12-03T22:47:04.923" v="171"/>
          <ac:spMkLst>
            <pc:docMk/>
            <pc:sldMk cId="1577753880" sldId="281"/>
            <ac:spMk id="3" creationId="{77AE37DE-B76F-19A4-B3F1-A0CB8B3E517C}"/>
          </ac:spMkLst>
        </pc:spChg>
        <pc:spChg chg="add">
          <ac:chgData name="Brett Duvall" userId="S::bduvall1@umbc.edu::1ca236f8-9e43-4c3e-a091-f90f5dc9a301" providerId="AD" clId="Web-{FBF50E5A-B4AD-4609-2EA3-96021B1D9D7F}" dt="2025-12-03T22:47:04.923" v="171"/>
          <ac:spMkLst>
            <pc:docMk/>
            <pc:sldMk cId="1577753880" sldId="281"/>
            <ac:spMk id="9" creationId="{C0763A76-9F1C-4FC5-82B7-DD475DA461B2}"/>
          </ac:spMkLst>
        </pc:spChg>
        <pc:spChg chg="add">
          <ac:chgData name="Brett Duvall" userId="S::bduvall1@umbc.edu::1ca236f8-9e43-4c3e-a091-f90f5dc9a301" providerId="AD" clId="Web-{FBF50E5A-B4AD-4609-2EA3-96021B1D9D7F}" dt="2025-12-03T22:47:04.923" v="171"/>
          <ac:spMkLst>
            <pc:docMk/>
            <pc:sldMk cId="1577753880" sldId="281"/>
            <ac:spMk id="11" creationId="{E81BF4F6-F2CF-4984-9D14-D6966D92F99F}"/>
          </ac:spMkLst>
        </pc:spChg>
      </pc:sldChg>
    </pc:docChg>
  </pc:docChgLst>
  <pc:docChgLst>
    <pc:chgData name="Luis Vargas Ramirez" userId="S::lvargas2@umbc.edu::65d10d1c-3d0c-410a-b5e2-d5b17545b5ee" providerId="AD" clId="Web-{A2301A2A-AC8C-2D3D-8EB7-7BE779E81BE1}"/>
    <pc:docChg chg="addSld modSld sldOrd">
      <pc:chgData name="Luis Vargas Ramirez" userId="S::lvargas2@umbc.edu::65d10d1c-3d0c-410a-b5e2-d5b17545b5ee" providerId="AD" clId="Web-{A2301A2A-AC8C-2D3D-8EB7-7BE779E81BE1}" dt="2025-12-10T01:40:58.890" v="321" actId="20577"/>
      <pc:docMkLst>
        <pc:docMk/>
      </pc:docMkLst>
      <pc:sldChg chg="addSp delSp modSp add ord replId">
        <pc:chgData name="Luis Vargas Ramirez" userId="S::lvargas2@umbc.edu::65d10d1c-3d0c-410a-b5e2-d5b17545b5ee" providerId="AD" clId="Web-{A2301A2A-AC8C-2D3D-8EB7-7BE779E81BE1}" dt="2025-12-10T01:40:58.890" v="321" actId="20577"/>
        <pc:sldMkLst>
          <pc:docMk/>
          <pc:sldMk cId="1906994742" sldId="282"/>
        </pc:sldMkLst>
        <pc:spChg chg="add mod">
          <ac:chgData name="Luis Vargas Ramirez" userId="S::lvargas2@umbc.edu::65d10d1c-3d0c-410a-b5e2-d5b17545b5ee" providerId="AD" clId="Web-{A2301A2A-AC8C-2D3D-8EB7-7BE779E81BE1}" dt="2025-12-10T01:40:58.890" v="321" actId="20577"/>
          <ac:spMkLst>
            <pc:docMk/>
            <pc:sldMk cId="1906994742" sldId="282"/>
            <ac:spMk id="3" creationId="{62E19362-83E3-EDF0-B144-95A316ECC655}"/>
          </ac:spMkLst>
        </pc:spChg>
        <pc:spChg chg="mod">
          <ac:chgData name="Luis Vargas Ramirez" userId="S::lvargas2@umbc.edu::65d10d1c-3d0c-410a-b5e2-d5b17545b5ee" providerId="AD" clId="Web-{A2301A2A-AC8C-2D3D-8EB7-7BE779E81BE1}" dt="2025-12-10T01:33:18.885" v="12" actId="20577"/>
          <ac:spMkLst>
            <pc:docMk/>
            <pc:sldMk cId="1906994742" sldId="282"/>
            <ac:spMk id="37" creationId="{A9885D7C-372F-4070-CDC5-723ACF48B7E9}"/>
          </ac:spMkLst>
        </pc:spChg>
        <pc:picChg chg="add mod">
          <ac:chgData name="Luis Vargas Ramirez" userId="S::lvargas2@umbc.edu::65d10d1c-3d0c-410a-b5e2-d5b17545b5ee" providerId="AD" clId="Web-{A2301A2A-AC8C-2D3D-8EB7-7BE779E81BE1}" dt="2025-12-10T01:35:17.417" v="20" actId="1076"/>
          <ac:picMkLst>
            <pc:docMk/>
            <pc:sldMk cId="1906994742" sldId="282"/>
            <ac:picMk id="2" creationId="{3EBE1DFA-D580-B393-E5B1-139D3B905862}"/>
          </ac:picMkLst>
        </pc:picChg>
        <pc:picChg chg="del">
          <ac:chgData name="Luis Vargas Ramirez" userId="S::lvargas2@umbc.edu::65d10d1c-3d0c-410a-b5e2-d5b17545b5ee" providerId="AD" clId="Web-{A2301A2A-AC8C-2D3D-8EB7-7BE779E81BE1}" dt="2025-12-10T01:33:23.135" v="13"/>
          <ac:picMkLst>
            <pc:docMk/>
            <pc:sldMk cId="1906994742" sldId="282"/>
            <ac:picMk id="4" creationId="{9918B671-D5C8-4306-2434-32AAF761F41F}"/>
          </ac:picMkLst>
        </pc:picChg>
      </pc:sldChg>
    </pc:docChg>
  </pc:docChgLst>
  <pc:docChgLst>
    <pc:chgData name="Mohammedamin Mussa" userId="S::mmussa1@umbc.edu::d7836150-132b-4cd7-890e-bde829e919f9" providerId="AD" clId="Web-{394871EF-C0AC-1CB0-6588-4498920E0E56}"/>
    <pc:docChg chg="addSld modSld">
      <pc:chgData name="Mohammedamin Mussa" userId="S::mmussa1@umbc.edu::d7836150-132b-4cd7-890e-bde829e919f9" providerId="AD" clId="Web-{394871EF-C0AC-1CB0-6588-4498920E0E56}" dt="2025-12-10T03:03:48.560" v="246" actId="20577"/>
      <pc:docMkLst>
        <pc:docMk/>
      </pc:docMkLst>
      <pc:sldChg chg="modSp">
        <pc:chgData name="Mohammedamin Mussa" userId="S::mmussa1@umbc.edu::d7836150-132b-4cd7-890e-bde829e919f9" providerId="AD" clId="Web-{394871EF-C0AC-1CB0-6588-4498920E0E56}" dt="2025-12-10T03:03:48.560" v="246" actId="20577"/>
        <pc:sldMkLst>
          <pc:docMk/>
          <pc:sldMk cId="1052844502" sldId="257"/>
        </pc:sldMkLst>
        <pc:spChg chg="mod">
          <ac:chgData name="Mohammedamin Mussa" userId="S::mmussa1@umbc.edu::d7836150-132b-4cd7-890e-bde829e919f9" providerId="AD" clId="Web-{394871EF-C0AC-1CB0-6588-4498920E0E56}" dt="2025-12-10T02:54:11.917" v="110" actId="20577"/>
          <ac:spMkLst>
            <pc:docMk/>
            <pc:sldMk cId="1052844502" sldId="257"/>
            <ac:spMk id="2" creationId="{00000000-0000-0000-0000-000000000000}"/>
          </ac:spMkLst>
        </pc:spChg>
        <pc:spChg chg="mod">
          <ac:chgData name="Mohammedamin Mussa" userId="S::mmussa1@umbc.edu::d7836150-132b-4cd7-890e-bde829e919f9" providerId="AD" clId="Web-{394871EF-C0AC-1CB0-6588-4498920E0E56}" dt="2025-12-10T03:03:48.560" v="246" actId="20577"/>
          <ac:spMkLst>
            <pc:docMk/>
            <pc:sldMk cId="1052844502" sldId="257"/>
            <ac:spMk id="3" creationId="{00000000-0000-0000-0000-000000000000}"/>
          </ac:spMkLst>
        </pc:spChg>
      </pc:sldChg>
      <pc:sldChg chg="modSp">
        <pc:chgData name="Mohammedamin Mussa" userId="S::mmussa1@umbc.edu::d7836150-132b-4cd7-890e-bde829e919f9" providerId="AD" clId="Web-{394871EF-C0AC-1CB0-6588-4498920E0E56}" dt="2025-12-10T02:56:02.107" v="113" actId="14100"/>
        <pc:sldMkLst>
          <pc:docMk/>
          <pc:sldMk cId="2614697530" sldId="265"/>
        </pc:sldMkLst>
        <pc:picChg chg="mod">
          <ac:chgData name="Mohammedamin Mussa" userId="S::mmussa1@umbc.edu::d7836150-132b-4cd7-890e-bde829e919f9" providerId="AD" clId="Web-{394871EF-C0AC-1CB0-6588-4498920E0E56}" dt="2025-12-10T02:56:02.107" v="113" actId="14100"/>
          <ac:picMkLst>
            <pc:docMk/>
            <pc:sldMk cId="2614697530" sldId="265"/>
            <ac:picMk id="4" creationId="{2966B0FE-89E4-BBAC-0044-372EE050E431}"/>
          </ac:picMkLst>
        </pc:picChg>
      </pc:sldChg>
      <pc:sldChg chg="modSp">
        <pc:chgData name="Mohammedamin Mussa" userId="S::mmussa1@umbc.edu::d7836150-132b-4cd7-890e-bde829e919f9" providerId="AD" clId="Web-{394871EF-C0AC-1CB0-6588-4498920E0E56}" dt="2025-12-10T02:22:14.129" v="88" actId="20577"/>
        <pc:sldMkLst>
          <pc:docMk/>
          <pc:sldMk cId="1891900678" sldId="272"/>
        </pc:sldMkLst>
        <pc:spChg chg="mod">
          <ac:chgData name="Mohammedamin Mussa" userId="S::mmussa1@umbc.edu::d7836150-132b-4cd7-890e-bde829e919f9" providerId="AD" clId="Web-{394871EF-C0AC-1CB0-6588-4498920E0E56}" dt="2025-12-10T02:22:14.129" v="88" actId="20577"/>
          <ac:spMkLst>
            <pc:docMk/>
            <pc:sldMk cId="1891900678" sldId="272"/>
            <ac:spMk id="3" creationId="{683C636F-3C9E-77B2-B1A7-74094694A2A1}"/>
          </ac:spMkLst>
        </pc:spChg>
      </pc:sldChg>
      <pc:sldChg chg="addSp delSp modSp">
        <pc:chgData name="Mohammedamin Mussa" userId="S::mmussa1@umbc.edu::d7836150-132b-4cd7-890e-bde829e919f9" providerId="AD" clId="Web-{394871EF-C0AC-1CB0-6588-4498920E0E56}" dt="2025-12-10T03:01:00.344" v="180" actId="14100"/>
        <pc:sldMkLst>
          <pc:docMk/>
          <pc:sldMk cId="821782498" sldId="273"/>
        </pc:sldMkLst>
        <pc:spChg chg="mod">
          <ac:chgData name="Mohammedamin Mussa" userId="S::mmussa1@umbc.edu::d7836150-132b-4cd7-890e-bde829e919f9" providerId="AD" clId="Web-{394871EF-C0AC-1CB0-6588-4498920E0E56}" dt="2025-12-10T03:00:50.827" v="178" actId="14100"/>
          <ac:spMkLst>
            <pc:docMk/>
            <pc:sldMk cId="821782498" sldId="273"/>
            <ac:spMk id="2" creationId="{2983DC88-F81D-EFDF-7309-B4617BEB7AD2}"/>
          </ac:spMkLst>
        </pc:spChg>
        <pc:spChg chg="mod">
          <ac:chgData name="Mohammedamin Mussa" userId="S::mmussa1@umbc.edu::d7836150-132b-4cd7-890e-bde829e919f9" providerId="AD" clId="Web-{394871EF-C0AC-1CB0-6588-4498920E0E56}" dt="2025-12-10T03:01:00.344" v="180" actId="14100"/>
          <ac:spMkLst>
            <pc:docMk/>
            <pc:sldMk cId="821782498" sldId="273"/>
            <ac:spMk id="3" creationId="{1670451F-A6B3-750F-BA39-01B08750BBDD}"/>
          </ac:spMkLst>
        </pc:spChg>
        <pc:spChg chg="del mod">
          <ac:chgData name="Mohammedamin Mussa" userId="S::mmussa1@umbc.edu::d7836150-132b-4cd7-890e-bde829e919f9" providerId="AD" clId="Web-{394871EF-C0AC-1CB0-6588-4498920E0E56}" dt="2025-12-10T02:17:12.857" v="50"/>
          <ac:spMkLst>
            <pc:docMk/>
            <pc:sldMk cId="821782498" sldId="273"/>
            <ac:spMk id="8" creationId="{42509BBE-B65E-0BFB-0B1F-B9AF756C2EE6}"/>
          </ac:spMkLst>
        </pc:spChg>
        <pc:graphicFrameChg chg="add mod modGraphic">
          <ac:chgData name="Mohammedamin Mussa" userId="S::mmussa1@umbc.edu::d7836150-132b-4cd7-890e-bde829e919f9" providerId="AD" clId="Web-{394871EF-C0AC-1CB0-6588-4498920E0E56}" dt="2025-12-10T02:58:23.573" v="149"/>
          <ac:graphicFrameMkLst>
            <pc:docMk/>
            <pc:sldMk cId="821782498" sldId="273"/>
            <ac:graphicFrameMk id="5" creationId="{7C987769-FEBB-0321-7164-CF2666FDCFA4}"/>
          </ac:graphicFrameMkLst>
        </pc:graphicFrameChg>
      </pc:sldChg>
      <pc:sldChg chg="addSp delSp modSp">
        <pc:chgData name="Mohammedamin Mussa" userId="S::mmussa1@umbc.edu::d7836150-132b-4cd7-890e-bde829e919f9" providerId="AD" clId="Web-{394871EF-C0AC-1CB0-6588-4498920E0E56}" dt="2025-12-10T03:03:18.668" v="244"/>
        <pc:sldMkLst>
          <pc:docMk/>
          <pc:sldMk cId="3387857298" sldId="274"/>
        </pc:sldMkLst>
        <pc:spChg chg="add del mod">
          <ac:chgData name="Mohammedamin Mussa" userId="S::mmussa1@umbc.edu::d7836150-132b-4cd7-890e-bde829e919f9" providerId="AD" clId="Web-{394871EF-C0AC-1CB0-6588-4498920E0E56}" dt="2025-12-10T02:14:12.287" v="15"/>
          <ac:spMkLst>
            <pc:docMk/>
            <pc:sldMk cId="3387857298" sldId="274"/>
            <ac:spMk id="5" creationId="{9BC7C799-2140-7679-10F2-5ABDC27B3FC6}"/>
          </ac:spMkLst>
        </pc:spChg>
        <pc:spChg chg="add mod">
          <ac:chgData name="Mohammedamin Mussa" userId="S::mmussa1@umbc.edu::d7836150-132b-4cd7-890e-bde829e919f9" providerId="AD" clId="Web-{394871EF-C0AC-1CB0-6588-4498920E0E56}" dt="2025-12-10T03:03:07.589" v="241" actId="20577"/>
          <ac:spMkLst>
            <pc:docMk/>
            <pc:sldMk cId="3387857298" sldId="274"/>
            <ac:spMk id="8" creationId="{0CBBDA3E-3F97-4B57-232D-A2462DABE6EE}"/>
          </ac:spMkLst>
        </pc:spChg>
        <pc:graphicFrameChg chg="add mod ord modGraphic">
          <ac:chgData name="Mohammedamin Mussa" userId="S::mmussa1@umbc.edu::d7836150-132b-4cd7-890e-bde829e919f9" providerId="AD" clId="Web-{394871EF-C0AC-1CB0-6588-4498920E0E56}" dt="2025-12-10T03:03:18.668" v="244"/>
          <ac:graphicFrameMkLst>
            <pc:docMk/>
            <pc:sldMk cId="3387857298" sldId="274"/>
            <ac:graphicFrameMk id="7" creationId="{9F391B9B-D9AF-74CB-A247-86BE67CF4EBC}"/>
          </ac:graphicFrameMkLst>
        </pc:graphicFrameChg>
        <pc:picChg chg="del">
          <ac:chgData name="Mohammedamin Mussa" userId="S::mmussa1@umbc.edu::d7836150-132b-4cd7-890e-bde829e919f9" providerId="AD" clId="Web-{394871EF-C0AC-1CB0-6588-4498920E0E56}" dt="2025-12-10T02:14:08.709" v="14"/>
          <ac:picMkLst>
            <pc:docMk/>
            <pc:sldMk cId="3387857298" sldId="274"/>
            <ac:picMk id="4" creationId="{B979C81D-A6E9-4B3C-222C-936EB38A7B7C}"/>
          </ac:picMkLst>
        </pc:picChg>
      </pc:sldChg>
      <pc:sldChg chg="modSp">
        <pc:chgData name="Mohammedamin Mussa" userId="S::mmussa1@umbc.edu::d7836150-132b-4cd7-890e-bde829e919f9" providerId="AD" clId="Web-{394871EF-C0AC-1CB0-6588-4498920E0E56}" dt="2025-12-10T02:13:27.175" v="13" actId="20577"/>
        <pc:sldMkLst>
          <pc:docMk/>
          <pc:sldMk cId="3950587370" sldId="275"/>
        </pc:sldMkLst>
        <pc:spChg chg="mod">
          <ac:chgData name="Mohammedamin Mussa" userId="S::mmussa1@umbc.edu::d7836150-132b-4cd7-890e-bde829e919f9" providerId="AD" clId="Web-{394871EF-C0AC-1CB0-6588-4498920E0E56}" dt="2025-12-10T02:13:27.175" v="13" actId="20577"/>
          <ac:spMkLst>
            <pc:docMk/>
            <pc:sldMk cId="3950587370" sldId="275"/>
            <ac:spMk id="3" creationId="{C5A1EC41-ACF5-5195-7D7D-E69E0812A51B}"/>
          </ac:spMkLst>
        </pc:spChg>
      </pc:sldChg>
      <pc:sldChg chg="modSp">
        <pc:chgData name="Mohammedamin Mussa" userId="S::mmussa1@umbc.edu::d7836150-132b-4cd7-890e-bde829e919f9" providerId="AD" clId="Web-{394871EF-C0AC-1CB0-6588-4498920E0E56}" dt="2025-12-10T02:56:49.765" v="121" actId="20577"/>
        <pc:sldMkLst>
          <pc:docMk/>
          <pc:sldMk cId="2765999941" sldId="276"/>
        </pc:sldMkLst>
        <pc:spChg chg="mod">
          <ac:chgData name="Mohammedamin Mussa" userId="S::mmussa1@umbc.edu::d7836150-132b-4cd7-890e-bde829e919f9" providerId="AD" clId="Web-{394871EF-C0AC-1CB0-6588-4498920E0E56}" dt="2025-12-10T02:56:25.295" v="114" actId="14100"/>
          <ac:spMkLst>
            <pc:docMk/>
            <pc:sldMk cId="2765999941" sldId="276"/>
            <ac:spMk id="3" creationId="{412DC8AA-96E7-1AFD-8965-DC26F31B7061}"/>
          </ac:spMkLst>
        </pc:spChg>
        <pc:spChg chg="mod">
          <ac:chgData name="Mohammedamin Mussa" userId="S::mmussa1@umbc.edu::d7836150-132b-4cd7-890e-bde829e919f9" providerId="AD" clId="Web-{394871EF-C0AC-1CB0-6588-4498920E0E56}" dt="2025-12-10T02:56:49.765" v="121" actId="20577"/>
          <ac:spMkLst>
            <pc:docMk/>
            <pc:sldMk cId="2765999941" sldId="276"/>
            <ac:spMk id="5" creationId="{4EE9BA76-2AA5-F4DD-6928-10482EE8E012}"/>
          </ac:spMkLst>
        </pc:spChg>
      </pc:sldChg>
      <pc:sldChg chg="addSp delSp modSp new">
        <pc:chgData name="Mohammedamin Mussa" userId="S::mmussa1@umbc.edu::d7836150-132b-4cd7-890e-bde829e919f9" providerId="AD" clId="Web-{394871EF-C0AC-1CB0-6588-4498920E0E56}" dt="2025-12-10T03:00:00.462" v="175" actId="20577"/>
        <pc:sldMkLst>
          <pc:docMk/>
          <pc:sldMk cId="250330740" sldId="283"/>
        </pc:sldMkLst>
        <pc:spChg chg="mod">
          <ac:chgData name="Mohammedamin Mussa" userId="S::mmussa1@umbc.edu::d7836150-132b-4cd7-890e-bde829e919f9" providerId="AD" clId="Web-{394871EF-C0AC-1CB0-6588-4498920E0E56}" dt="2025-12-10T03:00:00.462" v="175" actId="20577"/>
          <ac:spMkLst>
            <pc:docMk/>
            <pc:sldMk cId="250330740" sldId="283"/>
            <ac:spMk id="2" creationId="{4A225C68-20A7-8981-045F-5FF7397CDCCC}"/>
          </ac:spMkLst>
        </pc:spChg>
        <pc:spChg chg="del">
          <ac:chgData name="Mohammedamin Mussa" userId="S::mmussa1@umbc.edu::d7836150-132b-4cd7-890e-bde829e919f9" providerId="AD" clId="Web-{394871EF-C0AC-1CB0-6588-4498920E0E56}" dt="2025-12-10T02:18:07.124" v="52"/>
          <ac:spMkLst>
            <pc:docMk/>
            <pc:sldMk cId="250330740" sldId="283"/>
            <ac:spMk id="3" creationId="{0893BE87-1349-F294-0432-C505B280078C}"/>
          </ac:spMkLst>
        </pc:spChg>
        <pc:spChg chg="add mod">
          <ac:chgData name="Mohammedamin Mussa" userId="S::mmussa1@umbc.edu::d7836150-132b-4cd7-890e-bde829e919f9" providerId="AD" clId="Web-{394871EF-C0AC-1CB0-6588-4498920E0E56}" dt="2025-12-10T02:59:40.944" v="171" actId="20577"/>
          <ac:spMkLst>
            <pc:docMk/>
            <pc:sldMk cId="250330740" sldId="283"/>
            <ac:spMk id="6" creationId="{7F4CE618-5A06-225E-7A29-0FDF66DB3611}"/>
          </ac:spMkLst>
        </pc:spChg>
        <pc:graphicFrameChg chg="add mod ord modGraphic">
          <ac:chgData name="Mohammedamin Mussa" userId="S::mmussa1@umbc.edu::d7836150-132b-4cd7-890e-bde829e919f9" providerId="AD" clId="Web-{394871EF-C0AC-1CB0-6588-4498920E0E56}" dt="2025-12-10T02:59:47.367" v="173"/>
          <ac:graphicFrameMkLst>
            <pc:docMk/>
            <pc:sldMk cId="250330740" sldId="283"/>
            <ac:graphicFrameMk id="5" creationId="{96489E97-A493-F37C-68C0-7F5595C98FAD}"/>
          </ac:graphicFrameMkLst>
        </pc:graphicFrameChg>
      </pc:sldChg>
      <pc:sldChg chg="addSp modSp new mod setBg">
        <pc:chgData name="Mohammedamin Mussa" userId="S::mmussa1@umbc.edu::d7836150-132b-4cd7-890e-bde829e919f9" providerId="AD" clId="Web-{394871EF-C0AC-1CB0-6588-4498920E0E56}" dt="2025-12-10T03:00:17.105" v="177" actId="20577"/>
        <pc:sldMkLst>
          <pc:docMk/>
          <pc:sldMk cId="4088082641" sldId="284"/>
        </pc:sldMkLst>
        <pc:spChg chg="mod">
          <ac:chgData name="Mohammedamin Mussa" userId="S::mmussa1@umbc.edu::d7836150-132b-4cd7-890e-bde829e919f9" providerId="AD" clId="Web-{394871EF-C0AC-1CB0-6588-4498920E0E56}" dt="2025-12-10T03:00:17.105" v="177" actId="20577"/>
          <ac:spMkLst>
            <pc:docMk/>
            <pc:sldMk cId="4088082641" sldId="284"/>
            <ac:spMk id="2" creationId="{B0AA5FC4-BC57-BC15-FC89-65971AFAD41E}"/>
          </ac:spMkLst>
        </pc:spChg>
        <pc:spChg chg="mod">
          <ac:chgData name="Mohammedamin Mussa" userId="S::mmussa1@umbc.edu::d7836150-132b-4cd7-890e-bde829e919f9" providerId="AD" clId="Web-{394871EF-C0AC-1CB0-6588-4498920E0E56}" dt="2025-12-10T02:58:58.923" v="157" actId="20577"/>
          <ac:spMkLst>
            <pc:docMk/>
            <pc:sldMk cId="4088082641" sldId="284"/>
            <ac:spMk id="3" creationId="{26E5784A-F130-2FA2-3413-E82774CAF980}"/>
          </ac:spMkLst>
        </pc:spChg>
        <pc:spChg chg="add">
          <ac:chgData name="Mohammedamin Mussa" userId="S::mmussa1@umbc.edu::d7836150-132b-4cd7-890e-bde829e919f9" providerId="AD" clId="Web-{394871EF-C0AC-1CB0-6588-4498920E0E56}" dt="2025-12-10T02:26:28.238" v="101"/>
          <ac:spMkLst>
            <pc:docMk/>
            <pc:sldMk cId="4088082641" sldId="284"/>
            <ac:spMk id="9" creationId="{45D37F4E-DDB4-456B-97E0-9937730A039F}"/>
          </ac:spMkLst>
        </pc:spChg>
        <pc:spChg chg="add">
          <ac:chgData name="Mohammedamin Mussa" userId="S::mmussa1@umbc.edu::d7836150-132b-4cd7-890e-bde829e919f9" providerId="AD" clId="Web-{394871EF-C0AC-1CB0-6588-4498920E0E56}" dt="2025-12-10T02:26:28.238" v="101"/>
          <ac:spMkLst>
            <pc:docMk/>
            <pc:sldMk cId="4088082641" sldId="284"/>
            <ac:spMk id="11" creationId="{B2DD41CD-8F47-4F56-AD12-4E2FF7696987}"/>
          </ac:spMkLst>
        </pc:spChg>
        <pc:picChg chg="add mod">
          <ac:chgData name="Mohammedamin Mussa" userId="S::mmussa1@umbc.edu::d7836150-132b-4cd7-890e-bde829e919f9" providerId="AD" clId="Web-{394871EF-C0AC-1CB0-6588-4498920E0E56}" dt="2025-12-10T02:26:42.615" v="103" actId="14100"/>
          <ac:picMkLst>
            <pc:docMk/>
            <pc:sldMk cId="4088082641" sldId="284"/>
            <ac:picMk id="4" creationId="{9D87C7A2-ADA8-E57F-5DFB-E1C1139597BB}"/>
          </ac:picMkLst>
        </pc:picChg>
      </pc:sldChg>
    </pc:docChg>
  </pc:docChgLst>
  <pc:docChgLst>
    <pc:chgData name="Brett Duvall" userId="S::bduvall1@umbc.edu::1ca236f8-9e43-4c3e-a091-f90f5dc9a301" providerId="AD" clId="Web-{5F0FC97D-44E1-38F3-5D8F-FD962B699E90}"/>
    <pc:docChg chg="addSld modSld">
      <pc:chgData name="Brett Duvall" userId="S::bduvall1@umbc.edu::1ca236f8-9e43-4c3e-a091-f90f5dc9a301" providerId="AD" clId="Web-{5F0FC97D-44E1-38F3-5D8F-FD962B699E90}" dt="2025-11-24T20:57:53.246" v="26"/>
      <pc:docMkLst>
        <pc:docMk/>
      </pc:docMkLst>
      <pc:sldChg chg="modSp">
        <pc:chgData name="Brett Duvall" userId="S::bduvall1@umbc.edu::1ca236f8-9e43-4c3e-a091-f90f5dc9a301" providerId="AD" clId="Web-{5F0FC97D-44E1-38F3-5D8F-FD962B699E90}" dt="2025-11-24T20:55:14.216" v="1" actId="20577"/>
        <pc:sldMkLst>
          <pc:docMk/>
          <pc:sldMk cId="1052844502" sldId="257"/>
        </pc:sldMkLst>
        <pc:spChg chg="mod">
          <ac:chgData name="Brett Duvall" userId="S::bduvall1@umbc.edu::1ca236f8-9e43-4c3e-a091-f90f5dc9a301" providerId="AD" clId="Web-{5F0FC97D-44E1-38F3-5D8F-FD962B699E90}" dt="2025-11-24T20:55:14.216" v="1" actId="20577"/>
          <ac:spMkLst>
            <pc:docMk/>
            <pc:sldMk cId="1052844502" sldId="257"/>
            <ac:spMk id="3" creationId="{00000000-0000-0000-0000-000000000000}"/>
          </ac:spMkLst>
        </pc:spChg>
      </pc:sldChg>
      <pc:sldChg chg="addSp delSp modSp new mod setBg">
        <pc:chgData name="Brett Duvall" userId="S::bduvall1@umbc.edu::1ca236f8-9e43-4c3e-a091-f90f5dc9a301" providerId="AD" clId="Web-{5F0FC97D-44E1-38F3-5D8F-FD962B699E90}" dt="2025-11-24T20:57:53.246" v="26"/>
        <pc:sldMkLst>
          <pc:docMk/>
          <pc:sldMk cId="1359947722" sldId="280"/>
        </pc:sldMkLst>
        <pc:spChg chg="mod">
          <ac:chgData name="Brett Duvall" userId="S::bduvall1@umbc.edu::1ca236f8-9e43-4c3e-a091-f90f5dc9a301" providerId="AD" clId="Web-{5F0FC97D-44E1-38F3-5D8F-FD962B699E90}" dt="2025-11-24T20:57:53.246" v="26"/>
          <ac:spMkLst>
            <pc:docMk/>
            <pc:sldMk cId="1359947722" sldId="280"/>
            <ac:spMk id="2" creationId="{4B16BF3A-6F7E-5EB1-78FF-DD124D267147}"/>
          </ac:spMkLst>
        </pc:spChg>
        <pc:spChg chg="mod">
          <ac:chgData name="Brett Duvall" userId="S::bduvall1@umbc.edu::1ca236f8-9e43-4c3e-a091-f90f5dc9a301" providerId="AD" clId="Web-{5F0FC97D-44E1-38F3-5D8F-FD962B699E90}" dt="2025-11-24T20:57:53.246" v="26"/>
          <ac:spMkLst>
            <pc:docMk/>
            <pc:sldMk cId="1359947722" sldId="280"/>
            <ac:spMk id="3" creationId="{BC9F01CD-DBBF-7486-B659-EB87745206E3}"/>
          </ac:spMkLst>
        </pc:spChg>
        <pc:spChg chg="add">
          <ac:chgData name="Brett Duvall" userId="S::bduvall1@umbc.edu::1ca236f8-9e43-4c3e-a091-f90f5dc9a301" providerId="AD" clId="Web-{5F0FC97D-44E1-38F3-5D8F-FD962B699E90}" dt="2025-11-24T20:57:53.246" v="26"/>
          <ac:spMkLst>
            <pc:docMk/>
            <pc:sldMk cId="1359947722" sldId="280"/>
            <ac:spMk id="14" creationId="{5566D6E1-03A1-4D73-A4E0-35D74D568A04}"/>
          </ac:spMkLst>
        </pc:spChg>
        <pc:spChg chg="add">
          <ac:chgData name="Brett Duvall" userId="S::bduvall1@umbc.edu::1ca236f8-9e43-4c3e-a091-f90f5dc9a301" providerId="AD" clId="Web-{5F0FC97D-44E1-38F3-5D8F-FD962B699E90}" dt="2025-11-24T20:57:53.246" v="26"/>
          <ac:spMkLst>
            <pc:docMk/>
            <pc:sldMk cId="1359947722" sldId="280"/>
            <ac:spMk id="16" creationId="{9F835A99-04AC-494A-A572-AFE8413CC938}"/>
          </ac:spMkLst>
        </pc:spChg>
        <pc:spChg chg="add">
          <ac:chgData name="Brett Duvall" userId="S::bduvall1@umbc.edu::1ca236f8-9e43-4c3e-a091-f90f5dc9a301" providerId="AD" clId="Web-{5F0FC97D-44E1-38F3-5D8F-FD962B699E90}" dt="2025-11-24T20:57:53.246" v="26"/>
          <ac:spMkLst>
            <pc:docMk/>
            <pc:sldMk cId="1359947722" sldId="280"/>
            <ac:spMk id="20" creationId="{2D2964BB-484D-45AE-AD66-D407D0629652}"/>
          </ac:spMkLst>
        </pc:spChg>
        <pc:spChg chg="add">
          <ac:chgData name="Brett Duvall" userId="S::bduvall1@umbc.edu::1ca236f8-9e43-4c3e-a091-f90f5dc9a301" providerId="AD" clId="Web-{5F0FC97D-44E1-38F3-5D8F-FD962B699E90}" dt="2025-11-24T20:57:53.246" v="26"/>
          <ac:spMkLst>
            <pc:docMk/>
            <pc:sldMk cId="1359947722" sldId="280"/>
            <ac:spMk id="22" creationId="{6691AC69-A76E-4DAB-B565-468B6B87ACF3}"/>
          </ac:spMkLst>
        </pc:spChg>
        <pc:spChg chg="add">
          <ac:chgData name="Brett Duvall" userId="S::bduvall1@umbc.edu::1ca236f8-9e43-4c3e-a091-f90f5dc9a301" providerId="AD" clId="Web-{5F0FC97D-44E1-38F3-5D8F-FD962B699E90}" dt="2025-11-24T20:57:53.246" v="26"/>
          <ac:spMkLst>
            <pc:docMk/>
            <pc:sldMk cId="1359947722" sldId="280"/>
            <ac:spMk id="24" creationId="{1709F1D5-B0F1-4714-A239-E5B61C161915}"/>
          </ac:spMkLst>
        </pc:spChg>
        <pc:spChg chg="add">
          <ac:chgData name="Brett Duvall" userId="S::bduvall1@umbc.edu::1ca236f8-9e43-4c3e-a091-f90f5dc9a301" providerId="AD" clId="Web-{5F0FC97D-44E1-38F3-5D8F-FD962B699E90}" dt="2025-11-24T20:57:53.246" v="26"/>
          <ac:spMkLst>
            <pc:docMk/>
            <pc:sldMk cId="1359947722" sldId="280"/>
            <ac:spMk id="25" creationId="{228FB460-D3FF-4440-A020-05982A09E517}"/>
          </ac:spMkLst>
        </pc:spChg>
        <pc:spChg chg="add">
          <ac:chgData name="Brett Duvall" userId="S::bduvall1@umbc.edu::1ca236f8-9e43-4c3e-a091-f90f5dc9a301" providerId="AD" clId="Web-{5F0FC97D-44E1-38F3-5D8F-FD962B699E90}" dt="2025-11-24T20:57:53.246" v="26"/>
          <ac:spMkLst>
            <pc:docMk/>
            <pc:sldMk cId="1359947722" sldId="280"/>
            <ac:spMk id="26" creationId="{14847E93-7DC1-4D4B-8829-B19AA7137C50}"/>
          </ac:spMkLst>
        </pc:spChg>
        <pc:spChg chg="add">
          <ac:chgData name="Brett Duvall" userId="S::bduvall1@umbc.edu::1ca236f8-9e43-4c3e-a091-f90f5dc9a301" providerId="AD" clId="Web-{5F0FC97D-44E1-38F3-5D8F-FD962B699E90}" dt="2025-11-24T20:57:53.246" v="26"/>
          <ac:spMkLst>
            <pc:docMk/>
            <pc:sldMk cId="1359947722" sldId="280"/>
            <ac:spMk id="27" creationId="{7B786209-1B0B-4CA9-9BDD-F7327066A84D}"/>
          </ac:spMkLst>
        </pc:spChg>
      </pc:sldChg>
    </pc:docChg>
  </pc:docChgLst>
  <pc:docChgLst>
    <pc:chgData name="Luis Vargas Ramirez" userId="S::lvargas2@umbc.edu::65d10d1c-3d0c-410a-b5e2-d5b17545b5ee" providerId="AD" clId="Web-{FFA85964-2B23-BCF2-F8AD-3638FBB3318F}"/>
    <pc:docChg chg="modSld">
      <pc:chgData name="Luis Vargas Ramirez" userId="S::lvargas2@umbc.edu::65d10d1c-3d0c-410a-b5e2-d5b17545b5ee" providerId="AD" clId="Web-{FFA85964-2B23-BCF2-F8AD-3638FBB3318F}" dt="2025-12-10T03:07:12.889" v="46" actId="1076"/>
      <pc:docMkLst>
        <pc:docMk/>
      </pc:docMkLst>
      <pc:sldChg chg="modSp">
        <pc:chgData name="Luis Vargas Ramirez" userId="S::lvargas2@umbc.edu::65d10d1c-3d0c-410a-b5e2-d5b17545b5ee" providerId="AD" clId="Web-{FFA85964-2B23-BCF2-F8AD-3638FBB3318F}" dt="2025-12-10T02:52:01.609" v="0" actId="14100"/>
        <pc:sldMkLst>
          <pc:docMk/>
          <pc:sldMk cId="4159825072" sldId="260"/>
        </pc:sldMkLst>
        <pc:spChg chg="mod">
          <ac:chgData name="Luis Vargas Ramirez" userId="S::lvargas2@umbc.edu::65d10d1c-3d0c-410a-b5e2-d5b17545b5ee" providerId="AD" clId="Web-{FFA85964-2B23-BCF2-F8AD-3638FBB3318F}" dt="2025-12-10T02:52:01.609" v="0" actId="14100"/>
          <ac:spMkLst>
            <pc:docMk/>
            <pc:sldMk cId="4159825072" sldId="260"/>
            <ac:spMk id="2" creationId="{CC2EDEC5-2935-F692-FDA8-E01041AC934B}"/>
          </ac:spMkLst>
        </pc:spChg>
      </pc:sldChg>
      <pc:sldChg chg="modSp">
        <pc:chgData name="Luis Vargas Ramirez" userId="S::lvargas2@umbc.edu::65d10d1c-3d0c-410a-b5e2-d5b17545b5ee" providerId="AD" clId="Web-{FFA85964-2B23-BCF2-F8AD-3638FBB3318F}" dt="2025-12-10T03:07:12.889" v="46" actId="1076"/>
        <pc:sldMkLst>
          <pc:docMk/>
          <pc:sldMk cId="1891900678" sldId="272"/>
        </pc:sldMkLst>
        <pc:spChg chg="mod">
          <ac:chgData name="Luis Vargas Ramirez" userId="S::lvargas2@umbc.edu::65d10d1c-3d0c-410a-b5e2-d5b17545b5ee" providerId="AD" clId="Web-{FFA85964-2B23-BCF2-F8AD-3638FBB3318F}" dt="2025-12-10T03:07:12.889" v="46" actId="1076"/>
          <ac:spMkLst>
            <pc:docMk/>
            <pc:sldMk cId="1891900678" sldId="272"/>
            <ac:spMk id="2" creationId="{50A2503B-3438-781E-4A35-949CB10D994D}"/>
          </ac:spMkLst>
        </pc:spChg>
        <pc:spChg chg="mod">
          <ac:chgData name="Luis Vargas Ramirez" userId="S::lvargas2@umbc.edu::65d10d1c-3d0c-410a-b5e2-d5b17545b5ee" providerId="AD" clId="Web-{FFA85964-2B23-BCF2-F8AD-3638FBB3318F}" dt="2025-12-10T03:01:20.376" v="35" actId="20577"/>
          <ac:spMkLst>
            <pc:docMk/>
            <pc:sldMk cId="1891900678" sldId="272"/>
            <ac:spMk id="3" creationId="{683C636F-3C9E-77B2-B1A7-74094694A2A1}"/>
          </ac:spMkLst>
        </pc:spChg>
      </pc:sldChg>
      <pc:sldChg chg="modSp">
        <pc:chgData name="Luis Vargas Ramirez" userId="S::lvargas2@umbc.edu::65d10d1c-3d0c-410a-b5e2-d5b17545b5ee" providerId="AD" clId="Web-{FFA85964-2B23-BCF2-F8AD-3638FBB3318F}" dt="2025-12-10T03:06:43.404" v="37" actId="14100"/>
        <pc:sldMkLst>
          <pc:docMk/>
          <pc:sldMk cId="3950587370" sldId="275"/>
        </pc:sldMkLst>
        <pc:spChg chg="mod">
          <ac:chgData name="Luis Vargas Ramirez" userId="S::lvargas2@umbc.edu::65d10d1c-3d0c-410a-b5e2-d5b17545b5ee" providerId="AD" clId="Web-{FFA85964-2B23-BCF2-F8AD-3638FBB3318F}" dt="2025-12-10T03:06:43.404" v="37" actId="14100"/>
          <ac:spMkLst>
            <pc:docMk/>
            <pc:sldMk cId="3950587370" sldId="275"/>
            <ac:spMk id="2" creationId="{B9D00A2A-46C0-CA9D-65FC-10CA332BDFCE}"/>
          </ac:spMkLst>
        </pc:spChg>
        <pc:spChg chg="mod">
          <ac:chgData name="Luis Vargas Ramirez" userId="S::lvargas2@umbc.edu::65d10d1c-3d0c-410a-b5e2-d5b17545b5ee" providerId="AD" clId="Web-{FFA85964-2B23-BCF2-F8AD-3638FBB3318F}" dt="2025-12-10T02:59:46.673" v="20" actId="20577"/>
          <ac:spMkLst>
            <pc:docMk/>
            <pc:sldMk cId="3950587370" sldId="275"/>
            <ac:spMk id="3" creationId="{C5A1EC41-ACF5-5195-7D7D-E69E0812A51B}"/>
          </ac:spMkLst>
        </pc:spChg>
      </pc:sldChg>
      <pc:sldChg chg="modSp">
        <pc:chgData name="Luis Vargas Ramirez" userId="S::lvargas2@umbc.edu::65d10d1c-3d0c-410a-b5e2-d5b17545b5ee" providerId="AD" clId="Web-{FFA85964-2B23-BCF2-F8AD-3638FBB3318F}" dt="2025-12-10T02:58:47.641" v="13" actId="20577"/>
        <pc:sldMkLst>
          <pc:docMk/>
          <pc:sldMk cId="2765999941" sldId="276"/>
        </pc:sldMkLst>
        <pc:spChg chg="mod">
          <ac:chgData name="Luis Vargas Ramirez" userId="S::lvargas2@umbc.edu::65d10d1c-3d0c-410a-b5e2-d5b17545b5ee" providerId="AD" clId="Web-{FFA85964-2B23-BCF2-F8AD-3638FBB3318F}" dt="2025-12-10T02:58:47.641" v="13" actId="20577"/>
          <ac:spMkLst>
            <pc:docMk/>
            <pc:sldMk cId="2765999941" sldId="276"/>
            <ac:spMk id="3" creationId="{412DC8AA-96E7-1AFD-8965-DC26F31B7061}"/>
          </ac:spMkLst>
        </pc:spChg>
        <pc:spChg chg="mod">
          <ac:chgData name="Luis Vargas Ramirez" userId="S::lvargas2@umbc.edu::65d10d1c-3d0c-410a-b5e2-d5b17545b5ee" providerId="AD" clId="Web-{FFA85964-2B23-BCF2-F8AD-3638FBB3318F}" dt="2025-12-10T02:52:52.234" v="1"/>
          <ac:spMkLst>
            <pc:docMk/>
            <pc:sldMk cId="2765999941" sldId="276"/>
            <ac:spMk id="5" creationId="{4EE9BA76-2AA5-F4DD-6928-10482EE8E012}"/>
          </ac:spMkLst>
        </pc:spChg>
      </pc:sldChg>
      <pc:sldChg chg="modSp">
        <pc:chgData name="Luis Vargas Ramirez" userId="S::lvargas2@umbc.edu::65d10d1c-3d0c-410a-b5e2-d5b17545b5ee" providerId="AD" clId="Web-{FFA85964-2B23-BCF2-F8AD-3638FBB3318F}" dt="2025-12-10T03:05:17.701" v="36" actId="14100"/>
        <pc:sldMkLst>
          <pc:docMk/>
          <pc:sldMk cId="96095900" sldId="277"/>
        </pc:sldMkLst>
        <pc:spChg chg="mod">
          <ac:chgData name="Luis Vargas Ramirez" userId="S::lvargas2@umbc.edu::65d10d1c-3d0c-410a-b5e2-d5b17545b5ee" providerId="AD" clId="Web-{FFA85964-2B23-BCF2-F8AD-3638FBB3318F}" dt="2025-12-10T03:05:17.701" v="36" actId="14100"/>
          <ac:spMkLst>
            <pc:docMk/>
            <pc:sldMk cId="96095900" sldId="277"/>
            <ac:spMk id="2" creationId="{505F0876-2458-E1E8-4E78-C8DDB0507186}"/>
          </ac:spMkLst>
        </pc:spChg>
      </pc:sldChg>
    </pc:docChg>
  </pc:docChgLst>
  <pc:docChgLst>
    <pc:chgData name="Brett Duvall" userId="S::bduvall1@umbc.edu::1ca236f8-9e43-4c3e-a091-f90f5dc9a301" providerId="AD" clId="Web-{6ABAE86E-D784-2EC0-B9CE-C6E0A57788CE}"/>
    <pc:docChg chg="modSld">
      <pc:chgData name="Brett Duvall" userId="S::bduvall1@umbc.edu::1ca236f8-9e43-4c3e-a091-f90f5dc9a301" providerId="AD" clId="Web-{6ABAE86E-D784-2EC0-B9CE-C6E0A57788CE}" dt="2025-12-10T03:07:55.384" v="301" actId="20577"/>
      <pc:docMkLst>
        <pc:docMk/>
      </pc:docMkLst>
      <pc:sldChg chg="modSp">
        <pc:chgData name="Brett Duvall" userId="S::bduvall1@umbc.edu::1ca236f8-9e43-4c3e-a091-f90f5dc9a301" providerId="AD" clId="Web-{6ABAE86E-D784-2EC0-B9CE-C6E0A57788CE}" dt="2025-12-10T00:47:33.999" v="98" actId="20577"/>
        <pc:sldMkLst>
          <pc:docMk/>
          <pc:sldMk cId="4126502408" sldId="261"/>
        </pc:sldMkLst>
        <pc:spChg chg="mod">
          <ac:chgData name="Brett Duvall" userId="S::bduvall1@umbc.edu::1ca236f8-9e43-4c3e-a091-f90f5dc9a301" providerId="AD" clId="Web-{6ABAE86E-D784-2EC0-B9CE-C6E0A57788CE}" dt="2025-12-10T00:47:33.999" v="98" actId="20577"/>
          <ac:spMkLst>
            <pc:docMk/>
            <pc:sldMk cId="4126502408" sldId="261"/>
            <ac:spMk id="3" creationId="{377D2918-7005-82F4-9F9A-ACD14506C29D}"/>
          </ac:spMkLst>
        </pc:spChg>
      </pc:sldChg>
      <pc:sldChg chg="modSp">
        <pc:chgData name="Brett Duvall" userId="S::bduvall1@umbc.edu::1ca236f8-9e43-4c3e-a091-f90f5dc9a301" providerId="AD" clId="Web-{6ABAE86E-D784-2EC0-B9CE-C6E0A57788CE}" dt="2025-12-10T03:06:53.428" v="299" actId="20577"/>
        <pc:sldMkLst>
          <pc:docMk/>
          <pc:sldMk cId="2848723884" sldId="269"/>
        </pc:sldMkLst>
        <pc:spChg chg="mod">
          <ac:chgData name="Brett Duvall" userId="S::bduvall1@umbc.edu::1ca236f8-9e43-4c3e-a091-f90f5dc9a301" providerId="AD" clId="Web-{6ABAE86E-D784-2EC0-B9CE-C6E0A57788CE}" dt="2025-12-10T03:06:53.428" v="299" actId="20577"/>
          <ac:spMkLst>
            <pc:docMk/>
            <pc:sldMk cId="2848723884" sldId="269"/>
            <ac:spMk id="7" creationId="{BAFEB2DC-4C62-90D3-68BF-60BE425F6656}"/>
          </ac:spMkLst>
        </pc:spChg>
      </pc:sldChg>
      <pc:sldChg chg="modSp">
        <pc:chgData name="Brett Duvall" userId="S::bduvall1@umbc.edu::1ca236f8-9e43-4c3e-a091-f90f5dc9a301" providerId="AD" clId="Web-{6ABAE86E-D784-2EC0-B9CE-C6E0A57788CE}" dt="2025-12-10T03:07:55.384" v="301" actId="20577"/>
        <pc:sldMkLst>
          <pc:docMk/>
          <pc:sldMk cId="821782498" sldId="273"/>
        </pc:sldMkLst>
        <pc:spChg chg="mod">
          <ac:chgData name="Brett Duvall" userId="S::bduvall1@umbc.edu::1ca236f8-9e43-4c3e-a091-f90f5dc9a301" providerId="AD" clId="Web-{6ABAE86E-D784-2EC0-B9CE-C6E0A57788CE}" dt="2025-12-10T03:07:55.384" v="301" actId="20577"/>
          <ac:spMkLst>
            <pc:docMk/>
            <pc:sldMk cId="821782498" sldId="273"/>
            <ac:spMk id="3" creationId="{1670451F-A6B3-750F-BA39-01B08750BBDD}"/>
          </ac:spMkLst>
        </pc:spChg>
      </pc:sldChg>
      <pc:sldChg chg="modSp">
        <pc:chgData name="Brett Duvall" userId="S::bduvall1@umbc.edu::1ca236f8-9e43-4c3e-a091-f90f5dc9a301" providerId="AD" clId="Web-{6ABAE86E-D784-2EC0-B9CE-C6E0A57788CE}" dt="2025-12-10T03:00:02.339" v="258" actId="20577"/>
        <pc:sldMkLst>
          <pc:docMk/>
          <pc:sldMk cId="3387857298" sldId="274"/>
        </pc:sldMkLst>
        <pc:spChg chg="mod">
          <ac:chgData name="Brett Duvall" userId="S::bduvall1@umbc.edu::1ca236f8-9e43-4c3e-a091-f90f5dc9a301" providerId="AD" clId="Web-{6ABAE86E-D784-2EC0-B9CE-C6E0A57788CE}" dt="2025-12-10T03:00:02.339" v="258" actId="20577"/>
          <ac:spMkLst>
            <pc:docMk/>
            <pc:sldMk cId="3387857298" sldId="274"/>
            <ac:spMk id="8" creationId="{0CBBDA3E-3F97-4B57-232D-A2462DABE6EE}"/>
          </ac:spMkLst>
        </pc:spChg>
        <pc:graphicFrameChg chg="mod modGraphic">
          <ac:chgData name="Brett Duvall" userId="S::bduvall1@umbc.edu::1ca236f8-9e43-4c3e-a091-f90f5dc9a301" providerId="AD" clId="Web-{6ABAE86E-D784-2EC0-B9CE-C6E0A57788CE}" dt="2025-12-10T02:59:37.682" v="252"/>
          <ac:graphicFrameMkLst>
            <pc:docMk/>
            <pc:sldMk cId="3387857298" sldId="274"/>
            <ac:graphicFrameMk id="7" creationId="{9F391B9B-D9AF-74CB-A247-86BE67CF4EBC}"/>
          </ac:graphicFrameMkLst>
        </pc:graphicFrameChg>
      </pc:sldChg>
      <pc:sldChg chg="modSp">
        <pc:chgData name="Brett Duvall" userId="S::bduvall1@umbc.edu::1ca236f8-9e43-4c3e-a091-f90f5dc9a301" providerId="AD" clId="Web-{6ABAE86E-D784-2EC0-B9CE-C6E0A57788CE}" dt="2025-12-10T02:55:57.507" v="149" actId="1076"/>
        <pc:sldMkLst>
          <pc:docMk/>
          <pc:sldMk cId="2765999941" sldId="276"/>
        </pc:sldMkLst>
        <pc:spChg chg="mod">
          <ac:chgData name="Brett Duvall" userId="S::bduvall1@umbc.edu::1ca236f8-9e43-4c3e-a091-f90f5dc9a301" providerId="AD" clId="Web-{6ABAE86E-D784-2EC0-B9CE-C6E0A57788CE}" dt="2025-12-10T02:55:51.491" v="148" actId="1076"/>
          <ac:spMkLst>
            <pc:docMk/>
            <pc:sldMk cId="2765999941" sldId="276"/>
            <ac:spMk id="2" creationId="{2EC1E922-160F-9ED9-FEE7-6D18B907219F}"/>
          </ac:spMkLst>
        </pc:spChg>
        <pc:spChg chg="mod">
          <ac:chgData name="Brett Duvall" userId="S::bduvall1@umbc.edu::1ca236f8-9e43-4c3e-a091-f90f5dc9a301" providerId="AD" clId="Web-{6ABAE86E-D784-2EC0-B9CE-C6E0A57788CE}" dt="2025-12-10T02:53:36.723" v="114" actId="1076"/>
          <ac:spMkLst>
            <pc:docMk/>
            <pc:sldMk cId="2765999941" sldId="276"/>
            <ac:spMk id="3" creationId="{412DC8AA-96E7-1AFD-8965-DC26F31B7061}"/>
          </ac:spMkLst>
        </pc:spChg>
        <pc:spChg chg="mod">
          <ac:chgData name="Brett Duvall" userId="S::bduvall1@umbc.edu::1ca236f8-9e43-4c3e-a091-f90f5dc9a301" providerId="AD" clId="Web-{6ABAE86E-D784-2EC0-B9CE-C6E0A57788CE}" dt="2025-12-10T02:55:44.085" v="147" actId="20577"/>
          <ac:spMkLst>
            <pc:docMk/>
            <pc:sldMk cId="2765999941" sldId="276"/>
            <ac:spMk id="5" creationId="{4EE9BA76-2AA5-F4DD-6928-10482EE8E012}"/>
          </ac:spMkLst>
        </pc:spChg>
        <pc:spChg chg="mod">
          <ac:chgData name="Brett Duvall" userId="S::bduvall1@umbc.edu::1ca236f8-9e43-4c3e-a091-f90f5dc9a301" providerId="AD" clId="Web-{6ABAE86E-D784-2EC0-B9CE-C6E0A57788CE}" dt="2025-12-10T02:55:57.507" v="149" actId="1076"/>
          <ac:spMkLst>
            <pc:docMk/>
            <pc:sldMk cId="2765999941" sldId="276"/>
            <ac:spMk id="7" creationId="{3B9FB58E-6C57-E4AC-E6AD-DC2FFC2DFBEA}"/>
          </ac:spMkLst>
        </pc:spChg>
      </pc:sldChg>
      <pc:sldChg chg="modSp">
        <pc:chgData name="Brett Duvall" userId="S::bduvall1@umbc.edu::1ca236f8-9e43-4c3e-a091-f90f5dc9a301" providerId="AD" clId="Web-{6ABAE86E-D784-2EC0-B9CE-C6E0A57788CE}" dt="2025-12-10T00:46:28.088" v="96" actId="20577"/>
        <pc:sldMkLst>
          <pc:docMk/>
          <pc:sldMk cId="1359947722" sldId="280"/>
        </pc:sldMkLst>
        <pc:spChg chg="mod">
          <ac:chgData name="Brett Duvall" userId="S::bduvall1@umbc.edu::1ca236f8-9e43-4c3e-a091-f90f5dc9a301" providerId="AD" clId="Web-{6ABAE86E-D784-2EC0-B9CE-C6E0A57788CE}" dt="2025-12-10T00:46:28.088" v="96" actId="20577"/>
          <ac:spMkLst>
            <pc:docMk/>
            <pc:sldMk cId="1359947722" sldId="280"/>
            <ac:spMk id="3" creationId="{BC9F01CD-DBBF-7486-B659-EB87745206E3}"/>
          </ac:spMkLst>
        </pc:spChg>
      </pc:sldChg>
      <pc:sldChg chg="addSp delSp modSp addAnim">
        <pc:chgData name="Brett Duvall" userId="S::bduvall1@umbc.edu::1ca236f8-9e43-4c3e-a091-f90f5dc9a301" providerId="AD" clId="Web-{6ABAE86E-D784-2EC0-B9CE-C6E0A57788CE}" dt="2025-12-10T03:02:18.771" v="295" actId="1076"/>
        <pc:sldMkLst>
          <pc:docMk/>
          <pc:sldMk cId="1577753880" sldId="281"/>
        </pc:sldMkLst>
        <pc:spChg chg="mod">
          <ac:chgData name="Brett Duvall" userId="S::bduvall1@umbc.edu::1ca236f8-9e43-4c3e-a091-f90f5dc9a301" providerId="AD" clId="Web-{6ABAE86E-D784-2EC0-B9CE-C6E0A57788CE}" dt="2025-12-10T00:32:46.469" v="7" actId="20577"/>
          <ac:spMkLst>
            <pc:docMk/>
            <pc:sldMk cId="1577753880" sldId="281"/>
            <ac:spMk id="2" creationId="{F06F8BE8-5370-DBEF-C1EB-7980355180E4}"/>
          </ac:spMkLst>
        </pc:spChg>
        <pc:spChg chg="mod">
          <ac:chgData name="Brett Duvall" userId="S::bduvall1@umbc.edu::1ca236f8-9e43-4c3e-a091-f90f5dc9a301" providerId="AD" clId="Web-{6ABAE86E-D784-2EC0-B9CE-C6E0A57788CE}" dt="2025-12-10T03:02:18.771" v="295" actId="1076"/>
          <ac:spMkLst>
            <pc:docMk/>
            <pc:sldMk cId="1577753880" sldId="281"/>
            <ac:spMk id="3" creationId="{77AE37DE-B76F-19A4-B3F1-A0CB8B3E517C}"/>
          </ac:spMkLst>
        </pc:spChg>
        <pc:picChg chg="add mod">
          <ac:chgData name="Brett Duvall" userId="S::bduvall1@umbc.edu::1ca236f8-9e43-4c3e-a091-f90f5dc9a301" providerId="AD" clId="Web-{6ABAE86E-D784-2EC0-B9CE-C6E0A57788CE}" dt="2025-12-10T00:32:26.453" v="2" actId="1076"/>
          <ac:picMkLst>
            <pc:docMk/>
            <pc:sldMk cId="1577753880" sldId="281"/>
            <ac:picMk id="4" creationId="{4EB36BBB-8FA6-9585-0F4C-9F135B81F455}"/>
          </ac:picMkLst>
        </pc:picChg>
        <pc:picChg chg="del">
          <ac:chgData name="Brett Duvall" userId="S::bduvall1@umbc.edu::1ca236f8-9e43-4c3e-a091-f90f5dc9a301" providerId="AD" clId="Web-{6ABAE86E-D784-2EC0-B9CE-C6E0A57788CE}" dt="2025-12-10T00:31:35.547" v="0"/>
          <ac:picMkLst>
            <pc:docMk/>
            <pc:sldMk cId="1577753880" sldId="281"/>
            <ac:picMk id="5" creationId="{9ABFBF5D-5239-E85D-F13E-FACF3685A9D6}"/>
          </ac:picMkLst>
        </pc:picChg>
      </pc:sldChg>
      <pc:sldChg chg="modSp">
        <pc:chgData name="Brett Duvall" userId="S::bduvall1@umbc.edu::1ca236f8-9e43-4c3e-a091-f90f5dc9a301" providerId="AD" clId="Web-{6ABAE86E-D784-2EC0-B9CE-C6E0A57788CE}" dt="2025-12-10T03:01:40.439" v="294"/>
        <pc:sldMkLst>
          <pc:docMk/>
          <pc:sldMk cId="250330740" sldId="283"/>
        </pc:sldMkLst>
        <pc:graphicFrameChg chg="mod modGraphic">
          <ac:chgData name="Brett Duvall" userId="S::bduvall1@umbc.edu::1ca236f8-9e43-4c3e-a091-f90f5dc9a301" providerId="AD" clId="Web-{6ABAE86E-D784-2EC0-B9CE-C6E0A57788CE}" dt="2025-12-10T03:01:40.439" v="294"/>
          <ac:graphicFrameMkLst>
            <pc:docMk/>
            <pc:sldMk cId="250330740" sldId="283"/>
            <ac:graphicFrameMk id="5" creationId="{96489E97-A493-F37C-68C0-7F5595C98FAD}"/>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F22793E-5881-4332-9B5B-D4413D61E466}" type="doc">
      <dgm:prSet loTypeId="urn:microsoft.com/office/officeart/2005/8/layout/vList5" loCatId="list" qsTypeId="urn:microsoft.com/office/officeart/2005/8/quickstyle/simple4" qsCatId="simple" csTypeId="urn:microsoft.com/office/officeart/2005/8/colors/accent4_2" csCatId="accent4"/>
      <dgm:spPr/>
      <dgm:t>
        <a:bodyPr/>
        <a:lstStyle/>
        <a:p>
          <a:endParaRPr lang="en-US"/>
        </a:p>
      </dgm:t>
    </dgm:pt>
    <dgm:pt modelId="{DA41C0D6-B8ED-4DD3-B493-CA4077B1A3A7}">
      <dgm:prSet/>
      <dgm:spPr/>
      <dgm:t>
        <a:bodyPr/>
        <a:lstStyle/>
        <a:p>
          <a:r>
            <a:rPr lang="en-US"/>
            <a:t>Ashfaq et al. (2019) </a:t>
          </a:r>
        </a:p>
      </dgm:t>
    </dgm:pt>
    <dgm:pt modelId="{6F1B624E-2AF6-4C60-84E1-241D8365445F}" type="parTrans" cxnId="{D5CB63E3-956B-4112-811A-E24AF4386438}">
      <dgm:prSet/>
      <dgm:spPr/>
      <dgm:t>
        <a:bodyPr/>
        <a:lstStyle/>
        <a:p>
          <a:endParaRPr lang="en-US"/>
        </a:p>
      </dgm:t>
    </dgm:pt>
    <dgm:pt modelId="{E71A19D2-80F0-4D57-BAB0-F3A59E3D0EF4}" type="sibTrans" cxnId="{D5CB63E3-956B-4112-811A-E24AF4386438}">
      <dgm:prSet/>
      <dgm:spPr/>
      <dgm:t>
        <a:bodyPr/>
        <a:lstStyle/>
        <a:p>
          <a:endParaRPr lang="en-US"/>
        </a:p>
      </dgm:t>
    </dgm:pt>
    <dgm:pt modelId="{3A34843D-03E8-4AAF-9977-463C6CCA6D29}">
      <dgm:prSet/>
      <dgm:spPr/>
      <dgm:t>
        <a:bodyPr/>
        <a:lstStyle/>
        <a:p>
          <a:r>
            <a:rPr lang="en-US"/>
            <a:t>AUC 0.73</a:t>
          </a:r>
        </a:p>
      </dgm:t>
    </dgm:pt>
    <dgm:pt modelId="{EE5E1F34-3A2B-4217-AC46-751850223535}" type="parTrans" cxnId="{EB95023E-ECCE-422F-A408-5CF62C7E303B}">
      <dgm:prSet/>
      <dgm:spPr/>
      <dgm:t>
        <a:bodyPr/>
        <a:lstStyle/>
        <a:p>
          <a:endParaRPr lang="en-US"/>
        </a:p>
      </dgm:t>
    </dgm:pt>
    <dgm:pt modelId="{171C2840-373F-4D0C-B16A-99EB6F00695F}" type="sibTrans" cxnId="{EB95023E-ECCE-422F-A408-5CF62C7E303B}">
      <dgm:prSet/>
      <dgm:spPr/>
      <dgm:t>
        <a:bodyPr/>
        <a:lstStyle/>
        <a:p>
          <a:endParaRPr lang="en-US"/>
        </a:p>
      </dgm:t>
    </dgm:pt>
    <dgm:pt modelId="{55D7B473-3261-4766-BFE5-59864E8523D3}">
      <dgm:prSet/>
      <dgm:spPr/>
      <dgm:t>
        <a:bodyPr/>
        <a:lstStyle/>
        <a:p>
          <a:r>
            <a:rPr lang="en-US"/>
            <a:t>Emi-Johnson (2025)</a:t>
          </a:r>
        </a:p>
      </dgm:t>
    </dgm:pt>
    <dgm:pt modelId="{447BF1B4-BF23-4D4A-B889-9F73092C77B7}" type="parTrans" cxnId="{460D7FAF-2A67-4649-859C-C4316D8870CF}">
      <dgm:prSet/>
      <dgm:spPr/>
      <dgm:t>
        <a:bodyPr/>
        <a:lstStyle/>
        <a:p>
          <a:endParaRPr lang="en-US"/>
        </a:p>
      </dgm:t>
    </dgm:pt>
    <dgm:pt modelId="{E1456CAE-3BED-4946-9A39-94BB698DDC27}" type="sibTrans" cxnId="{460D7FAF-2A67-4649-859C-C4316D8870CF}">
      <dgm:prSet/>
      <dgm:spPr/>
      <dgm:t>
        <a:bodyPr/>
        <a:lstStyle/>
        <a:p>
          <a:endParaRPr lang="en-US"/>
        </a:p>
      </dgm:t>
    </dgm:pt>
    <dgm:pt modelId="{7944C922-C1D2-4F1A-BDF3-7A2404ED1BC0}">
      <dgm:prSet/>
      <dgm:spPr/>
      <dgm:t>
        <a:bodyPr/>
        <a:lstStyle/>
        <a:p>
          <a:r>
            <a:rPr lang="en-US"/>
            <a:t>AUC 0.58 - 0.67</a:t>
          </a:r>
        </a:p>
      </dgm:t>
    </dgm:pt>
    <dgm:pt modelId="{2F81A939-CA5C-4439-9789-D31EDB1EB46E}" type="parTrans" cxnId="{A10E4CA7-D0F5-4D03-BADD-2152BB640B9D}">
      <dgm:prSet/>
      <dgm:spPr/>
      <dgm:t>
        <a:bodyPr/>
        <a:lstStyle/>
        <a:p>
          <a:endParaRPr lang="en-US"/>
        </a:p>
      </dgm:t>
    </dgm:pt>
    <dgm:pt modelId="{58321B34-EA15-4AF5-AA28-E0BCBAC1A000}" type="sibTrans" cxnId="{A10E4CA7-D0F5-4D03-BADD-2152BB640B9D}">
      <dgm:prSet/>
      <dgm:spPr/>
      <dgm:t>
        <a:bodyPr/>
        <a:lstStyle/>
        <a:p>
          <a:endParaRPr lang="en-US"/>
        </a:p>
      </dgm:t>
    </dgm:pt>
    <dgm:pt modelId="{7BFFDCC9-C85A-4082-A83B-05FAC3559504}">
      <dgm:prSet/>
      <dgm:spPr/>
      <dgm:t>
        <a:bodyPr/>
        <a:lstStyle/>
        <a:p>
          <a:r>
            <a:rPr lang="en-US"/>
            <a:t>Shukla and Tripathi (2020)</a:t>
          </a:r>
        </a:p>
      </dgm:t>
    </dgm:pt>
    <dgm:pt modelId="{C72BD60E-D770-4793-A676-F69BF06591C3}" type="parTrans" cxnId="{DC7E277D-0E2D-451F-8E50-FCE628D083DA}">
      <dgm:prSet/>
      <dgm:spPr/>
      <dgm:t>
        <a:bodyPr/>
        <a:lstStyle/>
        <a:p>
          <a:endParaRPr lang="en-US"/>
        </a:p>
      </dgm:t>
    </dgm:pt>
    <dgm:pt modelId="{064FB72A-45F8-4DAC-83D5-A7698732FB91}" type="sibTrans" cxnId="{DC7E277D-0E2D-451F-8E50-FCE628D083DA}">
      <dgm:prSet/>
      <dgm:spPr/>
      <dgm:t>
        <a:bodyPr/>
        <a:lstStyle/>
        <a:p>
          <a:endParaRPr lang="en-US"/>
        </a:p>
      </dgm:t>
    </dgm:pt>
    <dgm:pt modelId="{12531372-5DDD-42D4-BCC5-B6863AF4C11D}">
      <dgm:prSet/>
      <dgm:spPr/>
      <dgm:t>
        <a:bodyPr/>
        <a:lstStyle/>
        <a:p>
          <a:r>
            <a:rPr lang="en-US"/>
            <a:t>AUC 0.71</a:t>
          </a:r>
        </a:p>
      </dgm:t>
    </dgm:pt>
    <dgm:pt modelId="{E17E9D34-AED9-4799-9D95-673152472865}" type="parTrans" cxnId="{D2DDC4CC-DF69-4C55-BA4F-F9A0CA816C61}">
      <dgm:prSet/>
      <dgm:spPr/>
      <dgm:t>
        <a:bodyPr/>
        <a:lstStyle/>
        <a:p>
          <a:endParaRPr lang="en-US"/>
        </a:p>
      </dgm:t>
    </dgm:pt>
    <dgm:pt modelId="{EA832BAE-6E2E-4893-A2FD-9E10CA630669}" type="sibTrans" cxnId="{D2DDC4CC-DF69-4C55-BA4F-F9A0CA816C61}">
      <dgm:prSet/>
      <dgm:spPr/>
      <dgm:t>
        <a:bodyPr/>
        <a:lstStyle/>
        <a:p>
          <a:endParaRPr lang="en-US"/>
        </a:p>
      </dgm:t>
    </dgm:pt>
    <dgm:pt modelId="{B22FF2A5-73FB-42A1-A2EE-A9FCEA941D28}">
      <dgm:prSet/>
      <dgm:spPr/>
      <dgm:t>
        <a:bodyPr/>
        <a:lstStyle/>
        <a:p>
          <a:r>
            <a:rPr lang="en-US"/>
            <a:t>Strack et al. (2014)</a:t>
          </a:r>
        </a:p>
      </dgm:t>
    </dgm:pt>
    <dgm:pt modelId="{A6DB1D6A-C0C8-4C2B-9FF5-CA25EF07A041}" type="parTrans" cxnId="{92DF4467-91F9-475E-AD61-D0173296E8B2}">
      <dgm:prSet/>
      <dgm:spPr/>
      <dgm:t>
        <a:bodyPr/>
        <a:lstStyle/>
        <a:p>
          <a:endParaRPr lang="en-US"/>
        </a:p>
      </dgm:t>
    </dgm:pt>
    <dgm:pt modelId="{45BD4DF1-BD59-45AD-A60B-978966A5134E}" type="sibTrans" cxnId="{92DF4467-91F9-475E-AD61-D0173296E8B2}">
      <dgm:prSet/>
      <dgm:spPr/>
      <dgm:t>
        <a:bodyPr/>
        <a:lstStyle/>
        <a:p>
          <a:endParaRPr lang="en-US"/>
        </a:p>
      </dgm:t>
    </dgm:pt>
    <dgm:pt modelId="{1038B175-A197-4A3D-A8A8-6C311FB7E405}">
      <dgm:prSet/>
      <dgm:spPr/>
      <dgm:t>
        <a:bodyPr/>
        <a:lstStyle/>
        <a:p>
          <a:r>
            <a:rPr lang="en-US"/>
            <a:t>AUC 0.61 – 0.63 </a:t>
          </a:r>
        </a:p>
      </dgm:t>
    </dgm:pt>
    <dgm:pt modelId="{F92E1BBF-6B61-4511-804F-DB5BA3FEACAD}" type="parTrans" cxnId="{E2AC2295-6BB3-461C-8C35-8867FF132753}">
      <dgm:prSet/>
      <dgm:spPr/>
      <dgm:t>
        <a:bodyPr/>
        <a:lstStyle/>
        <a:p>
          <a:endParaRPr lang="en-US"/>
        </a:p>
      </dgm:t>
    </dgm:pt>
    <dgm:pt modelId="{EDF57F5A-97D2-4CDC-82E9-516A698D756E}" type="sibTrans" cxnId="{E2AC2295-6BB3-461C-8C35-8867FF132753}">
      <dgm:prSet/>
      <dgm:spPr/>
      <dgm:t>
        <a:bodyPr/>
        <a:lstStyle/>
        <a:p>
          <a:endParaRPr lang="en-US"/>
        </a:p>
      </dgm:t>
    </dgm:pt>
    <dgm:pt modelId="{91D06ED2-83C0-4FC3-9315-29263FAA2961}">
      <dgm:prSet/>
      <dgm:spPr/>
      <dgm:t>
        <a:bodyPr/>
        <a:lstStyle/>
        <a:p>
          <a:r>
            <a:rPr lang="en-US"/>
            <a:t>Wang and Zhu (2021)</a:t>
          </a:r>
        </a:p>
      </dgm:t>
    </dgm:pt>
    <dgm:pt modelId="{78DB2DAE-91B7-44AC-A4C9-100C16EFD091}" type="parTrans" cxnId="{06A91306-C8F3-4B15-8BA5-2B0FB81CDE3E}">
      <dgm:prSet/>
      <dgm:spPr/>
      <dgm:t>
        <a:bodyPr/>
        <a:lstStyle/>
        <a:p>
          <a:endParaRPr lang="en-US"/>
        </a:p>
      </dgm:t>
    </dgm:pt>
    <dgm:pt modelId="{1BDE64A8-A4FB-45DE-BAB5-082AC24C4B8C}" type="sibTrans" cxnId="{06A91306-C8F3-4B15-8BA5-2B0FB81CDE3E}">
      <dgm:prSet/>
      <dgm:spPr/>
      <dgm:t>
        <a:bodyPr/>
        <a:lstStyle/>
        <a:p>
          <a:endParaRPr lang="en-US"/>
        </a:p>
      </dgm:t>
    </dgm:pt>
    <dgm:pt modelId="{EC704810-42D9-43E2-BEEC-AB7D6BA6D7E8}">
      <dgm:prSet/>
      <dgm:spPr/>
      <dgm:t>
        <a:bodyPr/>
        <a:lstStyle/>
        <a:p>
          <a:r>
            <a:rPr lang="en-US"/>
            <a:t>AUC 0.62 – 0.70 </a:t>
          </a:r>
        </a:p>
      </dgm:t>
    </dgm:pt>
    <dgm:pt modelId="{4000D821-401C-4B8B-97D0-B6651994EE6F}" type="parTrans" cxnId="{B30ABD55-6DC6-4093-BBEF-32AEDE2167BC}">
      <dgm:prSet/>
      <dgm:spPr/>
      <dgm:t>
        <a:bodyPr/>
        <a:lstStyle/>
        <a:p>
          <a:endParaRPr lang="en-US"/>
        </a:p>
      </dgm:t>
    </dgm:pt>
    <dgm:pt modelId="{4D3D4E5C-A7EC-4C7E-8259-44E6F5F2499E}" type="sibTrans" cxnId="{B30ABD55-6DC6-4093-BBEF-32AEDE2167BC}">
      <dgm:prSet/>
      <dgm:spPr/>
      <dgm:t>
        <a:bodyPr/>
        <a:lstStyle/>
        <a:p>
          <a:endParaRPr lang="en-US"/>
        </a:p>
      </dgm:t>
    </dgm:pt>
    <dgm:pt modelId="{181C75F3-63D5-4A3F-979B-0043F1706DF7}" type="pres">
      <dgm:prSet presAssocID="{EF22793E-5881-4332-9B5B-D4413D61E466}" presName="Name0" presStyleCnt="0">
        <dgm:presLayoutVars>
          <dgm:dir/>
          <dgm:animLvl val="lvl"/>
          <dgm:resizeHandles val="exact"/>
        </dgm:presLayoutVars>
      </dgm:prSet>
      <dgm:spPr/>
    </dgm:pt>
    <dgm:pt modelId="{8E7936DD-F86A-45AF-A759-DF11D8C1267E}" type="pres">
      <dgm:prSet presAssocID="{DA41C0D6-B8ED-4DD3-B493-CA4077B1A3A7}" presName="linNode" presStyleCnt="0"/>
      <dgm:spPr/>
    </dgm:pt>
    <dgm:pt modelId="{90C9D83D-82FE-47DC-B145-DAA03ACAD62C}" type="pres">
      <dgm:prSet presAssocID="{DA41C0D6-B8ED-4DD3-B493-CA4077B1A3A7}" presName="parentText" presStyleLbl="node1" presStyleIdx="0" presStyleCnt="5">
        <dgm:presLayoutVars>
          <dgm:chMax val="1"/>
          <dgm:bulletEnabled val="1"/>
        </dgm:presLayoutVars>
      </dgm:prSet>
      <dgm:spPr/>
    </dgm:pt>
    <dgm:pt modelId="{7AE26AF5-9D21-46B4-BFB0-1FE7EFB7D8EB}" type="pres">
      <dgm:prSet presAssocID="{DA41C0D6-B8ED-4DD3-B493-CA4077B1A3A7}" presName="descendantText" presStyleLbl="alignAccFollowNode1" presStyleIdx="0" presStyleCnt="5">
        <dgm:presLayoutVars>
          <dgm:bulletEnabled val="1"/>
        </dgm:presLayoutVars>
      </dgm:prSet>
      <dgm:spPr/>
    </dgm:pt>
    <dgm:pt modelId="{0325507A-FA06-4B31-8015-11EDACAB5AB2}" type="pres">
      <dgm:prSet presAssocID="{E71A19D2-80F0-4D57-BAB0-F3A59E3D0EF4}" presName="sp" presStyleCnt="0"/>
      <dgm:spPr/>
    </dgm:pt>
    <dgm:pt modelId="{00DDA697-59D3-4581-ADC5-B187DD998AE3}" type="pres">
      <dgm:prSet presAssocID="{55D7B473-3261-4766-BFE5-59864E8523D3}" presName="linNode" presStyleCnt="0"/>
      <dgm:spPr/>
    </dgm:pt>
    <dgm:pt modelId="{2DCE94CE-0907-43B5-BA1A-70326CFDE533}" type="pres">
      <dgm:prSet presAssocID="{55D7B473-3261-4766-BFE5-59864E8523D3}" presName="parentText" presStyleLbl="node1" presStyleIdx="1" presStyleCnt="5">
        <dgm:presLayoutVars>
          <dgm:chMax val="1"/>
          <dgm:bulletEnabled val="1"/>
        </dgm:presLayoutVars>
      </dgm:prSet>
      <dgm:spPr/>
    </dgm:pt>
    <dgm:pt modelId="{128D7780-3905-4E34-B5EB-293F38D432D6}" type="pres">
      <dgm:prSet presAssocID="{55D7B473-3261-4766-BFE5-59864E8523D3}" presName="descendantText" presStyleLbl="alignAccFollowNode1" presStyleIdx="1" presStyleCnt="5">
        <dgm:presLayoutVars>
          <dgm:bulletEnabled val="1"/>
        </dgm:presLayoutVars>
      </dgm:prSet>
      <dgm:spPr/>
    </dgm:pt>
    <dgm:pt modelId="{57CB8353-68BE-4A1F-B51C-FF0803572B9A}" type="pres">
      <dgm:prSet presAssocID="{E1456CAE-3BED-4946-9A39-94BB698DDC27}" presName="sp" presStyleCnt="0"/>
      <dgm:spPr/>
    </dgm:pt>
    <dgm:pt modelId="{B3F24813-62BF-4364-A116-9180288A34B0}" type="pres">
      <dgm:prSet presAssocID="{7BFFDCC9-C85A-4082-A83B-05FAC3559504}" presName="linNode" presStyleCnt="0"/>
      <dgm:spPr/>
    </dgm:pt>
    <dgm:pt modelId="{F1814E70-E05C-4FDD-9750-B41FFC652387}" type="pres">
      <dgm:prSet presAssocID="{7BFFDCC9-C85A-4082-A83B-05FAC3559504}" presName="parentText" presStyleLbl="node1" presStyleIdx="2" presStyleCnt="5">
        <dgm:presLayoutVars>
          <dgm:chMax val="1"/>
          <dgm:bulletEnabled val="1"/>
        </dgm:presLayoutVars>
      </dgm:prSet>
      <dgm:spPr/>
    </dgm:pt>
    <dgm:pt modelId="{CC37AD3C-FD8C-4EB0-B231-2A3BD5D40F0C}" type="pres">
      <dgm:prSet presAssocID="{7BFFDCC9-C85A-4082-A83B-05FAC3559504}" presName="descendantText" presStyleLbl="alignAccFollowNode1" presStyleIdx="2" presStyleCnt="5">
        <dgm:presLayoutVars>
          <dgm:bulletEnabled val="1"/>
        </dgm:presLayoutVars>
      </dgm:prSet>
      <dgm:spPr/>
    </dgm:pt>
    <dgm:pt modelId="{468F880F-38EA-4A96-9DA2-F4AAB596B14A}" type="pres">
      <dgm:prSet presAssocID="{064FB72A-45F8-4DAC-83D5-A7698732FB91}" presName="sp" presStyleCnt="0"/>
      <dgm:spPr/>
    </dgm:pt>
    <dgm:pt modelId="{EAA9B287-A48E-47A8-9BFB-256DDDC7A610}" type="pres">
      <dgm:prSet presAssocID="{B22FF2A5-73FB-42A1-A2EE-A9FCEA941D28}" presName="linNode" presStyleCnt="0"/>
      <dgm:spPr/>
    </dgm:pt>
    <dgm:pt modelId="{C5744DA9-D688-48D2-93FA-4BD96696ACB0}" type="pres">
      <dgm:prSet presAssocID="{B22FF2A5-73FB-42A1-A2EE-A9FCEA941D28}" presName="parentText" presStyleLbl="node1" presStyleIdx="3" presStyleCnt="5">
        <dgm:presLayoutVars>
          <dgm:chMax val="1"/>
          <dgm:bulletEnabled val="1"/>
        </dgm:presLayoutVars>
      </dgm:prSet>
      <dgm:spPr/>
    </dgm:pt>
    <dgm:pt modelId="{AD5F120B-6110-4C5F-A979-2110598FBA8F}" type="pres">
      <dgm:prSet presAssocID="{B22FF2A5-73FB-42A1-A2EE-A9FCEA941D28}" presName="descendantText" presStyleLbl="alignAccFollowNode1" presStyleIdx="3" presStyleCnt="5">
        <dgm:presLayoutVars>
          <dgm:bulletEnabled val="1"/>
        </dgm:presLayoutVars>
      </dgm:prSet>
      <dgm:spPr/>
    </dgm:pt>
    <dgm:pt modelId="{D989142F-C991-4524-AE24-4424284A5817}" type="pres">
      <dgm:prSet presAssocID="{45BD4DF1-BD59-45AD-A60B-978966A5134E}" presName="sp" presStyleCnt="0"/>
      <dgm:spPr/>
    </dgm:pt>
    <dgm:pt modelId="{64FC31A3-3CB5-40CD-B3DD-63A7142347E3}" type="pres">
      <dgm:prSet presAssocID="{91D06ED2-83C0-4FC3-9315-29263FAA2961}" presName="linNode" presStyleCnt="0"/>
      <dgm:spPr/>
    </dgm:pt>
    <dgm:pt modelId="{AD96821E-3EFE-408E-9CE7-2EE7496C73A4}" type="pres">
      <dgm:prSet presAssocID="{91D06ED2-83C0-4FC3-9315-29263FAA2961}" presName="parentText" presStyleLbl="node1" presStyleIdx="4" presStyleCnt="5">
        <dgm:presLayoutVars>
          <dgm:chMax val="1"/>
          <dgm:bulletEnabled val="1"/>
        </dgm:presLayoutVars>
      </dgm:prSet>
      <dgm:spPr/>
    </dgm:pt>
    <dgm:pt modelId="{3D7CC3A2-7CA2-4937-BA3A-F3E114EA7E8D}" type="pres">
      <dgm:prSet presAssocID="{91D06ED2-83C0-4FC3-9315-29263FAA2961}" presName="descendantText" presStyleLbl="alignAccFollowNode1" presStyleIdx="4" presStyleCnt="5">
        <dgm:presLayoutVars>
          <dgm:bulletEnabled val="1"/>
        </dgm:presLayoutVars>
      </dgm:prSet>
      <dgm:spPr/>
    </dgm:pt>
  </dgm:ptLst>
  <dgm:cxnLst>
    <dgm:cxn modelId="{06A91306-C8F3-4B15-8BA5-2B0FB81CDE3E}" srcId="{EF22793E-5881-4332-9B5B-D4413D61E466}" destId="{91D06ED2-83C0-4FC3-9315-29263FAA2961}" srcOrd="4" destOrd="0" parTransId="{78DB2DAE-91B7-44AC-A4C9-100C16EFD091}" sibTransId="{1BDE64A8-A4FB-45DE-BAB5-082AC24C4B8C}"/>
    <dgm:cxn modelId="{1A255E20-C60E-4253-A59C-68DEB98EAEAA}" type="presOf" srcId="{DA41C0D6-B8ED-4DD3-B493-CA4077B1A3A7}" destId="{90C9D83D-82FE-47DC-B145-DAA03ACAD62C}" srcOrd="0" destOrd="0" presId="urn:microsoft.com/office/officeart/2005/8/layout/vList5"/>
    <dgm:cxn modelId="{9A13FB23-1912-481A-A99D-6768F4C18536}" type="presOf" srcId="{3A34843D-03E8-4AAF-9977-463C6CCA6D29}" destId="{7AE26AF5-9D21-46B4-BFB0-1FE7EFB7D8EB}" srcOrd="0" destOrd="0" presId="urn:microsoft.com/office/officeart/2005/8/layout/vList5"/>
    <dgm:cxn modelId="{A869D639-A291-4D0B-A920-957B21D79977}" type="presOf" srcId="{1038B175-A197-4A3D-A8A8-6C311FB7E405}" destId="{AD5F120B-6110-4C5F-A979-2110598FBA8F}" srcOrd="0" destOrd="0" presId="urn:microsoft.com/office/officeart/2005/8/layout/vList5"/>
    <dgm:cxn modelId="{EB95023E-ECCE-422F-A408-5CF62C7E303B}" srcId="{DA41C0D6-B8ED-4DD3-B493-CA4077B1A3A7}" destId="{3A34843D-03E8-4AAF-9977-463C6CCA6D29}" srcOrd="0" destOrd="0" parTransId="{EE5E1F34-3A2B-4217-AC46-751850223535}" sibTransId="{171C2840-373F-4D0C-B16A-99EB6F00695F}"/>
    <dgm:cxn modelId="{2261AB43-E506-4A59-BF50-9A406C6E1D5F}" type="presOf" srcId="{55D7B473-3261-4766-BFE5-59864E8523D3}" destId="{2DCE94CE-0907-43B5-BA1A-70326CFDE533}" srcOrd="0" destOrd="0" presId="urn:microsoft.com/office/officeart/2005/8/layout/vList5"/>
    <dgm:cxn modelId="{92DF4467-91F9-475E-AD61-D0173296E8B2}" srcId="{EF22793E-5881-4332-9B5B-D4413D61E466}" destId="{B22FF2A5-73FB-42A1-A2EE-A9FCEA941D28}" srcOrd="3" destOrd="0" parTransId="{A6DB1D6A-C0C8-4C2B-9FF5-CA25EF07A041}" sibTransId="{45BD4DF1-BD59-45AD-A60B-978966A5134E}"/>
    <dgm:cxn modelId="{9379DF6C-E674-4F86-8015-04D60AE8B0B3}" type="presOf" srcId="{7BFFDCC9-C85A-4082-A83B-05FAC3559504}" destId="{F1814E70-E05C-4FDD-9750-B41FFC652387}" srcOrd="0" destOrd="0" presId="urn:microsoft.com/office/officeart/2005/8/layout/vList5"/>
    <dgm:cxn modelId="{D4920E4D-D407-4CAC-84BD-136FB0E334E1}" type="presOf" srcId="{7944C922-C1D2-4F1A-BDF3-7A2404ED1BC0}" destId="{128D7780-3905-4E34-B5EB-293F38D432D6}" srcOrd="0" destOrd="0" presId="urn:microsoft.com/office/officeart/2005/8/layout/vList5"/>
    <dgm:cxn modelId="{B30ABD55-6DC6-4093-BBEF-32AEDE2167BC}" srcId="{91D06ED2-83C0-4FC3-9315-29263FAA2961}" destId="{EC704810-42D9-43E2-BEEC-AB7D6BA6D7E8}" srcOrd="0" destOrd="0" parTransId="{4000D821-401C-4B8B-97D0-B6651994EE6F}" sibTransId="{4D3D4E5C-A7EC-4C7E-8259-44E6F5F2499E}"/>
    <dgm:cxn modelId="{50201379-D0FB-4DC8-B28E-85F74D1E2576}" type="presOf" srcId="{B22FF2A5-73FB-42A1-A2EE-A9FCEA941D28}" destId="{C5744DA9-D688-48D2-93FA-4BD96696ACB0}" srcOrd="0" destOrd="0" presId="urn:microsoft.com/office/officeart/2005/8/layout/vList5"/>
    <dgm:cxn modelId="{DC7E277D-0E2D-451F-8E50-FCE628D083DA}" srcId="{EF22793E-5881-4332-9B5B-D4413D61E466}" destId="{7BFFDCC9-C85A-4082-A83B-05FAC3559504}" srcOrd="2" destOrd="0" parTransId="{C72BD60E-D770-4793-A676-F69BF06591C3}" sibTransId="{064FB72A-45F8-4DAC-83D5-A7698732FB91}"/>
    <dgm:cxn modelId="{88B00586-E815-4784-BEE6-058BCC6FDB77}" type="presOf" srcId="{91D06ED2-83C0-4FC3-9315-29263FAA2961}" destId="{AD96821E-3EFE-408E-9CE7-2EE7496C73A4}" srcOrd="0" destOrd="0" presId="urn:microsoft.com/office/officeart/2005/8/layout/vList5"/>
    <dgm:cxn modelId="{4472168B-5F86-44E1-AC98-E8EAF5DDDE30}" type="presOf" srcId="{EF22793E-5881-4332-9B5B-D4413D61E466}" destId="{181C75F3-63D5-4A3F-979B-0043F1706DF7}" srcOrd="0" destOrd="0" presId="urn:microsoft.com/office/officeart/2005/8/layout/vList5"/>
    <dgm:cxn modelId="{E2AC2295-6BB3-461C-8C35-8867FF132753}" srcId="{B22FF2A5-73FB-42A1-A2EE-A9FCEA941D28}" destId="{1038B175-A197-4A3D-A8A8-6C311FB7E405}" srcOrd="0" destOrd="0" parTransId="{F92E1BBF-6B61-4511-804F-DB5BA3FEACAD}" sibTransId="{EDF57F5A-97D2-4CDC-82E9-516A698D756E}"/>
    <dgm:cxn modelId="{8CF4E4A5-0F32-4FC2-9742-8D52392ADA02}" type="presOf" srcId="{12531372-5DDD-42D4-BCC5-B6863AF4C11D}" destId="{CC37AD3C-FD8C-4EB0-B231-2A3BD5D40F0C}" srcOrd="0" destOrd="0" presId="urn:microsoft.com/office/officeart/2005/8/layout/vList5"/>
    <dgm:cxn modelId="{A10E4CA7-D0F5-4D03-BADD-2152BB640B9D}" srcId="{55D7B473-3261-4766-BFE5-59864E8523D3}" destId="{7944C922-C1D2-4F1A-BDF3-7A2404ED1BC0}" srcOrd="0" destOrd="0" parTransId="{2F81A939-CA5C-4439-9789-D31EDB1EB46E}" sibTransId="{58321B34-EA15-4AF5-AA28-E0BCBAC1A000}"/>
    <dgm:cxn modelId="{460D7FAF-2A67-4649-859C-C4316D8870CF}" srcId="{EF22793E-5881-4332-9B5B-D4413D61E466}" destId="{55D7B473-3261-4766-BFE5-59864E8523D3}" srcOrd="1" destOrd="0" parTransId="{447BF1B4-BF23-4D4A-B889-9F73092C77B7}" sibTransId="{E1456CAE-3BED-4946-9A39-94BB698DDC27}"/>
    <dgm:cxn modelId="{D2DDC4CC-DF69-4C55-BA4F-F9A0CA816C61}" srcId="{7BFFDCC9-C85A-4082-A83B-05FAC3559504}" destId="{12531372-5DDD-42D4-BCC5-B6863AF4C11D}" srcOrd="0" destOrd="0" parTransId="{E17E9D34-AED9-4799-9D95-673152472865}" sibTransId="{EA832BAE-6E2E-4893-A2FD-9E10CA630669}"/>
    <dgm:cxn modelId="{143E7ADE-9915-4E4A-AA0E-789841C3292B}" type="presOf" srcId="{EC704810-42D9-43E2-BEEC-AB7D6BA6D7E8}" destId="{3D7CC3A2-7CA2-4937-BA3A-F3E114EA7E8D}" srcOrd="0" destOrd="0" presId="urn:microsoft.com/office/officeart/2005/8/layout/vList5"/>
    <dgm:cxn modelId="{D5CB63E3-956B-4112-811A-E24AF4386438}" srcId="{EF22793E-5881-4332-9B5B-D4413D61E466}" destId="{DA41C0D6-B8ED-4DD3-B493-CA4077B1A3A7}" srcOrd="0" destOrd="0" parTransId="{6F1B624E-2AF6-4C60-84E1-241D8365445F}" sibTransId="{E71A19D2-80F0-4D57-BAB0-F3A59E3D0EF4}"/>
    <dgm:cxn modelId="{EC6C93F0-8362-4773-B54E-CF37D0FF58BB}" type="presParOf" srcId="{181C75F3-63D5-4A3F-979B-0043F1706DF7}" destId="{8E7936DD-F86A-45AF-A759-DF11D8C1267E}" srcOrd="0" destOrd="0" presId="urn:microsoft.com/office/officeart/2005/8/layout/vList5"/>
    <dgm:cxn modelId="{49E8B788-22AA-4350-9BB4-D2413221F292}" type="presParOf" srcId="{8E7936DD-F86A-45AF-A759-DF11D8C1267E}" destId="{90C9D83D-82FE-47DC-B145-DAA03ACAD62C}" srcOrd="0" destOrd="0" presId="urn:microsoft.com/office/officeart/2005/8/layout/vList5"/>
    <dgm:cxn modelId="{8DA055CD-6199-4FA8-BDB0-9F1DF5D1DE9A}" type="presParOf" srcId="{8E7936DD-F86A-45AF-A759-DF11D8C1267E}" destId="{7AE26AF5-9D21-46B4-BFB0-1FE7EFB7D8EB}" srcOrd="1" destOrd="0" presId="urn:microsoft.com/office/officeart/2005/8/layout/vList5"/>
    <dgm:cxn modelId="{6EE9DA29-FD9B-4383-8484-5DB7684C214E}" type="presParOf" srcId="{181C75F3-63D5-4A3F-979B-0043F1706DF7}" destId="{0325507A-FA06-4B31-8015-11EDACAB5AB2}" srcOrd="1" destOrd="0" presId="urn:microsoft.com/office/officeart/2005/8/layout/vList5"/>
    <dgm:cxn modelId="{525F321A-1A74-4632-B7B0-BECAACB3C967}" type="presParOf" srcId="{181C75F3-63D5-4A3F-979B-0043F1706DF7}" destId="{00DDA697-59D3-4581-ADC5-B187DD998AE3}" srcOrd="2" destOrd="0" presId="urn:microsoft.com/office/officeart/2005/8/layout/vList5"/>
    <dgm:cxn modelId="{0B03265F-DA95-4127-9B27-088018B554B0}" type="presParOf" srcId="{00DDA697-59D3-4581-ADC5-B187DD998AE3}" destId="{2DCE94CE-0907-43B5-BA1A-70326CFDE533}" srcOrd="0" destOrd="0" presId="urn:microsoft.com/office/officeart/2005/8/layout/vList5"/>
    <dgm:cxn modelId="{91E97E06-4127-4F0D-9419-257D0B6C8C80}" type="presParOf" srcId="{00DDA697-59D3-4581-ADC5-B187DD998AE3}" destId="{128D7780-3905-4E34-B5EB-293F38D432D6}" srcOrd="1" destOrd="0" presId="urn:microsoft.com/office/officeart/2005/8/layout/vList5"/>
    <dgm:cxn modelId="{06189B8D-8836-496A-BE20-7B9756062517}" type="presParOf" srcId="{181C75F3-63D5-4A3F-979B-0043F1706DF7}" destId="{57CB8353-68BE-4A1F-B51C-FF0803572B9A}" srcOrd="3" destOrd="0" presId="urn:microsoft.com/office/officeart/2005/8/layout/vList5"/>
    <dgm:cxn modelId="{B14683AF-589A-4AAC-96A0-F74E4864603F}" type="presParOf" srcId="{181C75F3-63D5-4A3F-979B-0043F1706DF7}" destId="{B3F24813-62BF-4364-A116-9180288A34B0}" srcOrd="4" destOrd="0" presId="urn:microsoft.com/office/officeart/2005/8/layout/vList5"/>
    <dgm:cxn modelId="{74F3BC67-17D6-4C4D-9514-3D1C7025EF9C}" type="presParOf" srcId="{B3F24813-62BF-4364-A116-9180288A34B0}" destId="{F1814E70-E05C-4FDD-9750-B41FFC652387}" srcOrd="0" destOrd="0" presId="urn:microsoft.com/office/officeart/2005/8/layout/vList5"/>
    <dgm:cxn modelId="{48E68D29-F6D5-4372-9982-66E690BD3913}" type="presParOf" srcId="{B3F24813-62BF-4364-A116-9180288A34B0}" destId="{CC37AD3C-FD8C-4EB0-B231-2A3BD5D40F0C}" srcOrd="1" destOrd="0" presId="urn:microsoft.com/office/officeart/2005/8/layout/vList5"/>
    <dgm:cxn modelId="{B7517B34-60BA-4FCA-AB56-F0F73988C873}" type="presParOf" srcId="{181C75F3-63D5-4A3F-979B-0043F1706DF7}" destId="{468F880F-38EA-4A96-9DA2-F4AAB596B14A}" srcOrd="5" destOrd="0" presId="urn:microsoft.com/office/officeart/2005/8/layout/vList5"/>
    <dgm:cxn modelId="{6EB54930-6FD8-4B29-B535-A3483F772EE1}" type="presParOf" srcId="{181C75F3-63D5-4A3F-979B-0043F1706DF7}" destId="{EAA9B287-A48E-47A8-9BFB-256DDDC7A610}" srcOrd="6" destOrd="0" presId="urn:microsoft.com/office/officeart/2005/8/layout/vList5"/>
    <dgm:cxn modelId="{0E4CA207-0408-434E-AB6A-724432C64ED8}" type="presParOf" srcId="{EAA9B287-A48E-47A8-9BFB-256DDDC7A610}" destId="{C5744DA9-D688-48D2-93FA-4BD96696ACB0}" srcOrd="0" destOrd="0" presId="urn:microsoft.com/office/officeart/2005/8/layout/vList5"/>
    <dgm:cxn modelId="{39BD53D5-7277-4BC0-8513-47A1E0E3FD2B}" type="presParOf" srcId="{EAA9B287-A48E-47A8-9BFB-256DDDC7A610}" destId="{AD5F120B-6110-4C5F-A979-2110598FBA8F}" srcOrd="1" destOrd="0" presId="urn:microsoft.com/office/officeart/2005/8/layout/vList5"/>
    <dgm:cxn modelId="{DBAAECAB-0583-4316-8A15-F97F3E4AC3BD}" type="presParOf" srcId="{181C75F3-63D5-4A3F-979B-0043F1706DF7}" destId="{D989142F-C991-4524-AE24-4424284A5817}" srcOrd="7" destOrd="0" presId="urn:microsoft.com/office/officeart/2005/8/layout/vList5"/>
    <dgm:cxn modelId="{BFE9B777-270D-4CDF-BE16-B1A89DE82074}" type="presParOf" srcId="{181C75F3-63D5-4A3F-979B-0043F1706DF7}" destId="{64FC31A3-3CB5-40CD-B3DD-63A7142347E3}" srcOrd="8" destOrd="0" presId="urn:microsoft.com/office/officeart/2005/8/layout/vList5"/>
    <dgm:cxn modelId="{B81DE1D9-0435-480E-8F83-978F7DC66202}" type="presParOf" srcId="{64FC31A3-3CB5-40CD-B3DD-63A7142347E3}" destId="{AD96821E-3EFE-408E-9CE7-2EE7496C73A4}" srcOrd="0" destOrd="0" presId="urn:microsoft.com/office/officeart/2005/8/layout/vList5"/>
    <dgm:cxn modelId="{C72E5C26-8E97-4D84-B834-1CD79A46BAA0}" type="presParOf" srcId="{64FC31A3-3CB5-40CD-B3DD-63A7142347E3}" destId="{3D7CC3A2-7CA2-4937-BA3A-F3E114EA7E8D}"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E26AF5-9D21-46B4-BFB0-1FE7EFB7D8EB}">
      <dsp:nvSpPr>
        <dsp:cNvPr id="0" name=""/>
        <dsp:cNvSpPr/>
      </dsp:nvSpPr>
      <dsp:spPr>
        <a:xfrm rot="5400000">
          <a:off x="6816183" y="-2945049"/>
          <a:ext cx="668848" cy="6729984"/>
        </a:xfrm>
        <a:prstGeom prst="round2SameRect">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25730" tIns="62865" rIns="125730" bIns="62865" numCol="1" spcCol="1270" anchor="ctr" anchorCtr="0">
          <a:noAutofit/>
        </a:bodyPr>
        <a:lstStyle/>
        <a:p>
          <a:pPr marL="285750" lvl="1" indent="-285750" algn="l" defTabSz="1466850">
            <a:lnSpc>
              <a:spcPct val="90000"/>
            </a:lnSpc>
            <a:spcBef>
              <a:spcPct val="0"/>
            </a:spcBef>
            <a:spcAft>
              <a:spcPct val="15000"/>
            </a:spcAft>
            <a:buChar char="•"/>
          </a:pPr>
          <a:r>
            <a:rPr lang="en-US" sz="3300" kern="1200"/>
            <a:t>AUC 0.73</a:t>
          </a:r>
        </a:p>
      </dsp:txBody>
      <dsp:txXfrm rot="-5400000">
        <a:off x="3785615" y="118169"/>
        <a:ext cx="6697334" cy="603548"/>
      </dsp:txXfrm>
    </dsp:sp>
    <dsp:sp modelId="{90C9D83D-82FE-47DC-B145-DAA03ACAD62C}">
      <dsp:nvSpPr>
        <dsp:cNvPr id="0" name=""/>
        <dsp:cNvSpPr/>
      </dsp:nvSpPr>
      <dsp:spPr>
        <a:xfrm>
          <a:off x="0" y="1912"/>
          <a:ext cx="3785616" cy="836060"/>
        </a:xfrm>
        <a:prstGeom prst="round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a:t>Ashfaq et al. (2019) </a:t>
          </a:r>
        </a:p>
      </dsp:txBody>
      <dsp:txXfrm>
        <a:off x="40813" y="42725"/>
        <a:ext cx="3703990" cy="754434"/>
      </dsp:txXfrm>
    </dsp:sp>
    <dsp:sp modelId="{128D7780-3905-4E34-B5EB-293F38D432D6}">
      <dsp:nvSpPr>
        <dsp:cNvPr id="0" name=""/>
        <dsp:cNvSpPr/>
      </dsp:nvSpPr>
      <dsp:spPr>
        <a:xfrm rot="5400000">
          <a:off x="6816183" y="-2067186"/>
          <a:ext cx="668848" cy="6729984"/>
        </a:xfrm>
        <a:prstGeom prst="round2SameRect">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25730" tIns="62865" rIns="125730" bIns="62865" numCol="1" spcCol="1270" anchor="ctr" anchorCtr="0">
          <a:noAutofit/>
        </a:bodyPr>
        <a:lstStyle/>
        <a:p>
          <a:pPr marL="285750" lvl="1" indent="-285750" algn="l" defTabSz="1466850">
            <a:lnSpc>
              <a:spcPct val="90000"/>
            </a:lnSpc>
            <a:spcBef>
              <a:spcPct val="0"/>
            </a:spcBef>
            <a:spcAft>
              <a:spcPct val="15000"/>
            </a:spcAft>
            <a:buChar char="•"/>
          </a:pPr>
          <a:r>
            <a:rPr lang="en-US" sz="3300" kern="1200"/>
            <a:t>AUC 0.58 - 0.67</a:t>
          </a:r>
        </a:p>
      </dsp:txBody>
      <dsp:txXfrm rot="-5400000">
        <a:off x="3785615" y="996032"/>
        <a:ext cx="6697334" cy="603548"/>
      </dsp:txXfrm>
    </dsp:sp>
    <dsp:sp modelId="{2DCE94CE-0907-43B5-BA1A-70326CFDE533}">
      <dsp:nvSpPr>
        <dsp:cNvPr id="0" name=""/>
        <dsp:cNvSpPr/>
      </dsp:nvSpPr>
      <dsp:spPr>
        <a:xfrm>
          <a:off x="0" y="879775"/>
          <a:ext cx="3785616" cy="836060"/>
        </a:xfrm>
        <a:prstGeom prst="round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a:t>Emi-Johnson (2025)</a:t>
          </a:r>
        </a:p>
      </dsp:txBody>
      <dsp:txXfrm>
        <a:off x="40813" y="920588"/>
        <a:ext cx="3703990" cy="754434"/>
      </dsp:txXfrm>
    </dsp:sp>
    <dsp:sp modelId="{CC37AD3C-FD8C-4EB0-B231-2A3BD5D40F0C}">
      <dsp:nvSpPr>
        <dsp:cNvPr id="0" name=""/>
        <dsp:cNvSpPr/>
      </dsp:nvSpPr>
      <dsp:spPr>
        <a:xfrm rot="5400000">
          <a:off x="6816183" y="-1189323"/>
          <a:ext cx="668848" cy="6729984"/>
        </a:xfrm>
        <a:prstGeom prst="round2SameRect">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25730" tIns="62865" rIns="125730" bIns="62865" numCol="1" spcCol="1270" anchor="ctr" anchorCtr="0">
          <a:noAutofit/>
        </a:bodyPr>
        <a:lstStyle/>
        <a:p>
          <a:pPr marL="285750" lvl="1" indent="-285750" algn="l" defTabSz="1466850">
            <a:lnSpc>
              <a:spcPct val="90000"/>
            </a:lnSpc>
            <a:spcBef>
              <a:spcPct val="0"/>
            </a:spcBef>
            <a:spcAft>
              <a:spcPct val="15000"/>
            </a:spcAft>
            <a:buChar char="•"/>
          </a:pPr>
          <a:r>
            <a:rPr lang="en-US" sz="3300" kern="1200"/>
            <a:t>AUC 0.71</a:t>
          </a:r>
        </a:p>
      </dsp:txBody>
      <dsp:txXfrm rot="-5400000">
        <a:off x="3785615" y="1873895"/>
        <a:ext cx="6697334" cy="603548"/>
      </dsp:txXfrm>
    </dsp:sp>
    <dsp:sp modelId="{F1814E70-E05C-4FDD-9750-B41FFC652387}">
      <dsp:nvSpPr>
        <dsp:cNvPr id="0" name=""/>
        <dsp:cNvSpPr/>
      </dsp:nvSpPr>
      <dsp:spPr>
        <a:xfrm>
          <a:off x="0" y="1757638"/>
          <a:ext cx="3785616" cy="836060"/>
        </a:xfrm>
        <a:prstGeom prst="round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a:t>Shukla and Tripathi (2020)</a:t>
          </a:r>
        </a:p>
      </dsp:txBody>
      <dsp:txXfrm>
        <a:off x="40813" y="1798451"/>
        <a:ext cx="3703990" cy="754434"/>
      </dsp:txXfrm>
    </dsp:sp>
    <dsp:sp modelId="{AD5F120B-6110-4C5F-A979-2110598FBA8F}">
      <dsp:nvSpPr>
        <dsp:cNvPr id="0" name=""/>
        <dsp:cNvSpPr/>
      </dsp:nvSpPr>
      <dsp:spPr>
        <a:xfrm rot="5400000">
          <a:off x="6816183" y="-311459"/>
          <a:ext cx="668848" cy="6729984"/>
        </a:xfrm>
        <a:prstGeom prst="round2SameRect">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25730" tIns="62865" rIns="125730" bIns="62865" numCol="1" spcCol="1270" anchor="ctr" anchorCtr="0">
          <a:noAutofit/>
        </a:bodyPr>
        <a:lstStyle/>
        <a:p>
          <a:pPr marL="285750" lvl="1" indent="-285750" algn="l" defTabSz="1466850">
            <a:lnSpc>
              <a:spcPct val="90000"/>
            </a:lnSpc>
            <a:spcBef>
              <a:spcPct val="0"/>
            </a:spcBef>
            <a:spcAft>
              <a:spcPct val="15000"/>
            </a:spcAft>
            <a:buChar char="•"/>
          </a:pPr>
          <a:r>
            <a:rPr lang="en-US" sz="3300" kern="1200"/>
            <a:t>AUC 0.61 – 0.63 </a:t>
          </a:r>
        </a:p>
      </dsp:txBody>
      <dsp:txXfrm rot="-5400000">
        <a:off x="3785615" y="2751759"/>
        <a:ext cx="6697334" cy="603548"/>
      </dsp:txXfrm>
    </dsp:sp>
    <dsp:sp modelId="{C5744DA9-D688-48D2-93FA-4BD96696ACB0}">
      <dsp:nvSpPr>
        <dsp:cNvPr id="0" name=""/>
        <dsp:cNvSpPr/>
      </dsp:nvSpPr>
      <dsp:spPr>
        <a:xfrm>
          <a:off x="0" y="2635502"/>
          <a:ext cx="3785616" cy="836060"/>
        </a:xfrm>
        <a:prstGeom prst="round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a:t>Strack et al. (2014)</a:t>
          </a:r>
        </a:p>
      </dsp:txBody>
      <dsp:txXfrm>
        <a:off x="40813" y="2676315"/>
        <a:ext cx="3703990" cy="754434"/>
      </dsp:txXfrm>
    </dsp:sp>
    <dsp:sp modelId="{3D7CC3A2-7CA2-4937-BA3A-F3E114EA7E8D}">
      <dsp:nvSpPr>
        <dsp:cNvPr id="0" name=""/>
        <dsp:cNvSpPr/>
      </dsp:nvSpPr>
      <dsp:spPr>
        <a:xfrm rot="5400000">
          <a:off x="6816183" y="566403"/>
          <a:ext cx="668848" cy="6729984"/>
        </a:xfrm>
        <a:prstGeom prst="round2SameRect">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25730" tIns="62865" rIns="125730" bIns="62865" numCol="1" spcCol="1270" anchor="ctr" anchorCtr="0">
          <a:noAutofit/>
        </a:bodyPr>
        <a:lstStyle/>
        <a:p>
          <a:pPr marL="285750" lvl="1" indent="-285750" algn="l" defTabSz="1466850">
            <a:lnSpc>
              <a:spcPct val="90000"/>
            </a:lnSpc>
            <a:spcBef>
              <a:spcPct val="0"/>
            </a:spcBef>
            <a:spcAft>
              <a:spcPct val="15000"/>
            </a:spcAft>
            <a:buChar char="•"/>
          </a:pPr>
          <a:r>
            <a:rPr lang="en-US" sz="3300" kern="1200"/>
            <a:t>AUC 0.62 – 0.70 </a:t>
          </a:r>
        </a:p>
      </dsp:txBody>
      <dsp:txXfrm rot="-5400000">
        <a:off x="3785615" y="3629621"/>
        <a:ext cx="6697334" cy="603548"/>
      </dsp:txXfrm>
    </dsp:sp>
    <dsp:sp modelId="{AD96821E-3EFE-408E-9CE7-2EE7496C73A4}">
      <dsp:nvSpPr>
        <dsp:cNvPr id="0" name=""/>
        <dsp:cNvSpPr/>
      </dsp:nvSpPr>
      <dsp:spPr>
        <a:xfrm>
          <a:off x="0" y="3513365"/>
          <a:ext cx="3785616" cy="836060"/>
        </a:xfrm>
        <a:prstGeom prst="round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a:t>Wang and Zhu (2021)</a:t>
          </a:r>
        </a:p>
      </dsp:txBody>
      <dsp:txXfrm>
        <a:off x="40813" y="3554178"/>
        <a:ext cx="3703990" cy="754434"/>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svg>
</file>

<file path=ppt/media/image3.jpeg>
</file>

<file path=ppt/media/image4.jpeg>
</file>

<file path=ppt/media/image5.jpeg>
</file>

<file path=ppt/media/image6.jpe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12/10/2025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12/10/2025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12/10/2025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3" Type="http://schemas.openxmlformats.org/officeDocument/2006/relationships/hyperlink" Target="https://doi.org/10.1016/j.jbi.2019.103271" TargetMode="External"/><Relationship Id="rId2" Type="http://schemas.openxmlformats.org/officeDocument/2006/relationships/image" Target="../media/image16.jpeg"/><Relationship Id="rId1" Type="http://schemas.openxmlformats.org/officeDocument/2006/relationships/slideLayout" Target="../slideLayouts/slideLayout2.xml"/><Relationship Id="rId4" Type="http://schemas.openxmlformats.org/officeDocument/2006/relationships/hyperlink" Target="https://arxiv.org/abs/2106.08488"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590662" y="1816180"/>
            <a:ext cx="4805996" cy="1297115"/>
          </a:xfrm>
        </p:spPr>
        <p:txBody>
          <a:bodyPr vert="horz" lIns="91440" tIns="45720" rIns="91440" bIns="45720" rtlCol="0" anchor="t">
            <a:normAutofit/>
          </a:bodyPr>
          <a:lstStyle/>
          <a:p>
            <a:pPr algn="l"/>
            <a:r>
              <a:rPr lang="en-US" sz="4000" kern="1200">
                <a:solidFill>
                  <a:schemeClr val="tx2"/>
                </a:solidFill>
                <a:latin typeface="Aptos Display"/>
                <a:cs typeface="Times New Roman"/>
              </a:rPr>
              <a:t>Predicting Hospital Readmissions</a:t>
            </a:r>
          </a:p>
        </p:txBody>
      </p:sp>
      <p:sp>
        <p:nvSpPr>
          <p:cNvPr id="3" name="Subtitle 2"/>
          <p:cNvSpPr>
            <a:spLocks noGrp="1"/>
          </p:cNvSpPr>
          <p:nvPr>
            <p:ph type="subTitle" idx="1"/>
          </p:nvPr>
        </p:nvSpPr>
        <p:spPr>
          <a:xfrm>
            <a:off x="6590966" y="3212415"/>
            <a:ext cx="4788632" cy="2214980"/>
          </a:xfrm>
        </p:spPr>
        <p:txBody>
          <a:bodyPr vert="horz" lIns="91440" tIns="45720" rIns="91440" bIns="45720" rtlCol="0" anchor="b">
            <a:noAutofit/>
          </a:bodyPr>
          <a:lstStyle/>
          <a:p>
            <a:pPr algn="l"/>
            <a:r>
              <a:rPr lang="en-US" sz="1800">
                <a:latin typeface="Aptos Display"/>
                <a:cs typeface="Times New Roman"/>
              </a:rPr>
              <a:t>Data606 phase 3</a:t>
            </a:r>
          </a:p>
          <a:p>
            <a:pPr algn="l"/>
            <a:r>
              <a:rPr lang="en-US" sz="1800">
                <a:latin typeface="Aptos Display"/>
                <a:cs typeface="Times New Roman"/>
              </a:rPr>
              <a:t>Team C:</a:t>
            </a:r>
          </a:p>
          <a:p>
            <a:pPr marL="342900" indent="-228600" algn="l">
              <a:buFont typeface="Arial" panose="020B0604020202020204" pitchFamily="34" charset="0"/>
              <a:buChar char="•"/>
            </a:pPr>
            <a:r>
              <a:rPr lang="en-US" sz="1800">
                <a:latin typeface="Aptos Display"/>
                <a:cs typeface="Times New Roman"/>
              </a:rPr>
              <a:t>Brett Duvall</a:t>
            </a:r>
          </a:p>
          <a:p>
            <a:pPr marL="342900" indent="-228600" algn="l">
              <a:buFont typeface="Arial" panose="020B0604020202020204" pitchFamily="34" charset="0"/>
              <a:buChar char="•"/>
            </a:pPr>
            <a:r>
              <a:rPr lang="en-US" sz="1800">
                <a:latin typeface="Aptos Display"/>
                <a:cs typeface="Times New Roman"/>
              </a:rPr>
              <a:t>Mohammedamin Mussa</a:t>
            </a:r>
          </a:p>
          <a:p>
            <a:pPr marL="342900" indent="-228600" algn="l">
              <a:buFont typeface="Arial" panose="020B0604020202020204" pitchFamily="34" charset="0"/>
              <a:buChar char="•"/>
            </a:pPr>
            <a:r>
              <a:rPr lang="en-US" sz="1800">
                <a:latin typeface="Aptos Display"/>
                <a:cs typeface="Times New Roman"/>
              </a:rPr>
              <a:t>Luis Vargas Ramirez</a:t>
            </a:r>
          </a:p>
        </p:txBody>
      </p:sp>
      <p:pic>
        <p:nvPicPr>
          <p:cNvPr id="8" name="Graphic 7" descr="Medical">
            <a:extLst>
              <a:ext uri="{FF2B5EF4-FFF2-40B4-BE49-F238E27FC236}">
                <a16:creationId xmlns:a16="http://schemas.microsoft.com/office/drawing/2014/main" id="{ACC6A16F-4B69-8A63-F806-E67DDE13611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15" name="Group 14">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6" name="Freeform: Shape 15">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Slide Number Placeholder 3">
            <a:extLst>
              <a:ext uri="{FF2B5EF4-FFF2-40B4-BE49-F238E27FC236}">
                <a16:creationId xmlns:a16="http://schemas.microsoft.com/office/drawing/2014/main" id="{5AA477B1-6B63-4D11-ECDF-AD7BABFE1228}"/>
              </a:ext>
            </a:extLst>
          </p:cNvPr>
          <p:cNvSpPr>
            <a:spLocks noGrp="1"/>
          </p:cNvSpPr>
          <p:nvPr>
            <p:ph type="sldNum" sz="quarter" idx="12"/>
          </p:nvPr>
        </p:nvSpPr>
        <p:spPr>
          <a:xfrm>
            <a:off x="8610600" y="6356350"/>
            <a:ext cx="2743200" cy="365125"/>
          </a:xfrm>
        </p:spPr>
        <p:txBody>
          <a:bodyPr vert="horz" lIns="91440" tIns="45720" rIns="91440" bIns="45720" rtlCol="0">
            <a:normAutofit/>
          </a:bodyPr>
          <a:lstStyle/>
          <a:p>
            <a:pPr>
              <a:spcAft>
                <a:spcPts val="600"/>
              </a:spcAft>
            </a:pPr>
            <a:fld id="{330EA680-D336-4FF7-8B7A-9848BB0A1C32}" type="slidenum">
              <a:rPr lang="en-US" smtClean="0"/>
              <a:pPr>
                <a:spcAft>
                  <a:spcPts val="600"/>
                </a:spcAft>
              </a:pPr>
              <a:t>1</a:t>
            </a:fld>
            <a:endParaRPr lang="en-US"/>
          </a:p>
        </p:txBody>
      </p:sp>
    </p:spTree>
    <p:extLst>
      <p:ext uri="{BB962C8B-B14F-4D97-AF65-F5344CB8AC3E}">
        <p14:creationId xmlns:p14="http://schemas.microsoft.com/office/powerpoint/2010/main" val="10528445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Slide Background">
            <a:extLst>
              <a:ext uri="{FF2B5EF4-FFF2-40B4-BE49-F238E27FC236}">
                <a16:creationId xmlns:a16="http://schemas.microsoft.com/office/drawing/2014/main" id="{9D768B77-8742-43A0-AF16-6AC4D378E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29" name="Rectangle 28">
            <a:extLst>
              <a:ext uri="{FF2B5EF4-FFF2-40B4-BE49-F238E27FC236}">
                <a16:creationId xmlns:a16="http://schemas.microsoft.com/office/drawing/2014/main" id="{48B13CA8-CBEA-4805-955D-CEBE322365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617490" cy="5486399"/>
          </a:xfrm>
          <a:prstGeom prst="rect">
            <a:avLst/>
          </a:prstGeom>
          <a:ln>
            <a:noFill/>
          </a:ln>
          <a:effectLst>
            <a:outerShdw blurRad="393700" dist="127000" dir="5400000" sx="95000" sy="95000" algn="t" rotWithShape="0">
              <a:srgbClr val="000000">
                <a:alpha val="3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0A69762-D2FF-4A0C-0AF7-934C42B14F55}"/>
              </a:ext>
            </a:extLst>
          </p:cNvPr>
          <p:cNvSpPr>
            <a:spLocks noGrp="1"/>
          </p:cNvSpPr>
          <p:nvPr>
            <p:ph type="title"/>
          </p:nvPr>
        </p:nvSpPr>
        <p:spPr>
          <a:xfrm>
            <a:off x="758952" y="813574"/>
            <a:ext cx="3221377" cy="3859252"/>
          </a:xfrm>
        </p:spPr>
        <p:txBody>
          <a:bodyPr vert="horz" lIns="91440" tIns="45720" rIns="91440" bIns="45720" rtlCol="0" anchor="t">
            <a:normAutofit/>
          </a:bodyPr>
          <a:lstStyle/>
          <a:p>
            <a:r>
              <a:rPr lang="en-US" sz="4000"/>
              <a:t>Dealing with missing values</a:t>
            </a:r>
          </a:p>
        </p:txBody>
      </p:sp>
      <p:sp>
        <p:nvSpPr>
          <p:cNvPr id="10" name="Content Placeholder 7">
            <a:extLst>
              <a:ext uri="{FF2B5EF4-FFF2-40B4-BE49-F238E27FC236}">
                <a16:creationId xmlns:a16="http://schemas.microsoft.com/office/drawing/2014/main" id="{E1F564D5-B4C3-A8AA-3CFB-0D3FBEB48DA8}"/>
              </a:ext>
            </a:extLst>
          </p:cNvPr>
          <p:cNvSpPr>
            <a:spLocks noGrp="1"/>
          </p:cNvSpPr>
          <p:nvPr>
            <p:ph idx="1"/>
          </p:nvPr>
        </p:nvSpPr>
        <p:spPr>
          <a:xfrm>
            <a:off x="758952" y="5713506"/>
            <a:ext cx="3508248" cy="787946"/>
          </a:xfrm>
        </p:spPr>
        <p:txBody>
          <a:bodyPr vert="horz" lIns="91440" tIns="45720" rIns="91440" bIns="45720" rtlCol="0" anchor="ctr">
            <a:normAutofit/>
          </a:bodyPr>
          <a:lstStyle/>
          <a:p>
            <a:pPr marL="0" indent="0">
              <a:buNone/>
            </a:pPr>
            <a:r>
              <a:rPr lang="en-US" sz="1900"/>
              <a:t>Why keeping two of the highest features with missing values?</a:t>
            </a:r>
          </a:p>
        </p:txBody>
      </p:sp>
      <p:pic>
        <p:nvPicPr>
          <p:cNvPr id="4" name="Content Placeholder 3" descr="A screenshot of a computer program&#10;&#10;AI-generated content may be incorrect.">
            <a:extLst>
              <a:ext uri="{FF2B5EF4-FFF2-40B4-BE49-F238E27FC236}">
                <a16:creationId xmlns:a16="http://schemas.microsoft.com/office/drawing/2014/main" id="{B40ED3AD-1B64-95E1-0C7F-1D7FCDAD9A9B}"/>
              </a:ext>
            </a:extLst>
          </p:cNvPr>
          <p:cNvPicPr>
            <a:picLocks noChangeAspect="1"/>
          </p:cNvPicPr>
          <p:nvPr/>
        </p:nvPicPr>
        <p:blipFill>
          <a:blip r:embed="rId2"/>
          <a:srcRect r="27658" b="2"/>
          <a:stretch>
            <a:fillRect/>
          </a:stretch>
        </p:blipFill>
        <p:spPr>
          <a:xfrm>
            <a:off x="4617490" y="1"/>
            <a:ext cx="7574510" cy="6858000"/>
          </a:xfrm>
          <a:prstGeom prst="rect">
            <a:avLst/>
          </a:prstGeom>
          <a:effectLst>
            <a:outerShdw blurRad="254000" dist="190500" dir="5580000" sx="90000" sy="90000" algn="ctr" rotWithShape="0">
              <a:srgbClr val="000000">
                <a:alpha val="25000"/>
              </a:srgbClr>
            </a:outerShdw>
          </a:effectLst>
        </p:spPr>
      </p:pic>
    </p:spTree>
    <p:extLst>
      <p:ext uri="{BB962C8B-B14F-4D97-AF65-F5344CB8AC3E}">
        <p14:creationId xmlns:p14="http://schemas.microsoft.com/office/powerpoint/2010/main" val="2006782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itle 1">
            <a:extLst>
              <a:ext uri="{FF2B5EF4-FFF2-40B4-BE49-F238E27FC236}">
                <a16:creationId xmlns:a16="http://schemas.microsoft.com/office/drawing/2014/main" id="{92B7356B-537D-5B29-40B9-AA370FDCAB8E}"/>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6100" kern="1200">
                <a:solidFill>
                  <a:schemeClr val="tx1"/>
                </a:solidFill>
                <a:latin typeface="+mj-lt"/>
                <a:ea typeface="+mj-ea"/>
                <a:cs typeface="+mj-cs"/>
              </a:rPr>
              <a:t>Distribution of Numeric Features</a:t>
            </a:r>
          </a:p>
        </p:txBody>
      </p:sp>
      <p:sp>
        <p:nvSpPr>
          <p:cNvPr id="48"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8A0081E7-EE0B-BBFD-2ADD-B6CB768CA58A}"/>
              </a:ext>
            </a:extLst>
          </p:cNvPr>
          <p:cNvPicPr>
            <a:picLocks noChangeAspect="1"/>
          </p:cNvPicPr>
          <p:nvPr/>
        </p:nvPicPr>
        <p:blipFill>
          <a:blip r:embed="rId2"/>
          <a:stretch>
            <a:fillRect/>
          </a:stretch>
        </p:blipFill>
        <p:spPr>
          <a:xfrm>
            <a:off x="640391" y="2316949"/>
            <a:ext cx="10919892" cy="4313183"/>
          </a:xfrm>
          <a:prstGeom prst="rect">
            <a:avLst/>
          </a:prstGeom>
        </p:spPr>
      </p:pic>
    </p:spTree>
    <p:extLst>
      <p:ext uri="{BB962C8B-B14F-4D97-AF65-F5344CB8AC3E}">
        <p14:creationId xmlns:p14="http://schemas.microsoft.com/office/powerpoint/2010/main" val="1191846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F94AA2BD-2E3F-4B1D-8127-5744B81153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1CD1E2-2679-5E87-8A0F-85A596BC22DB}"/>
              </a:ext>
            </a:extLst>
          </p:cNvPr>
          <p:cNvSpPr>
            <a:spLocks noGrp="1"/>
          </p:cNvSpPr>
          <p:nvPr>
            <p:ph type="title"/>
          </p:nvPr>
        </p:nvSpPr>
        <p:spPr>
          <a:xfrm>
            <a:off x="411480" y="987552"/>
            <a:ext cx="4485861" cy="1088136"/>
          </a:xfrm>
        </p:spPr>
        <p:txBody>
          <a:bodyPr anchor="b">
            <a:normAutofit/>
          </a:bodyPr>
          <a:lstStyle/>
          <a:p>
            <a:r>
              <a:rPr lang="en-US" sz="3400"/>
              <a:t>Correlation Among Numeric Features</a:t>
            </a:r>
          </a:p>
        </p:txBody>
      </p:sp>
      <p:sp>
        <p:nvSpPr>
          <p:cNvPr id="34" name="Rectangle 33">
            <a:extLst>
              <a:ext uri="{FF2B5EF4-FFF2-40B4-BE49-F238E27FC236}">
                <a16:creationId xmlns:a16="http://schemas.microsoft.com/office/drawing/2014/main" id="{4BD02261-2DC8-4AA8-9E16-7751AE8924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6" name="Rectangle 35">
            <a:extLst>
              <a:ext uri="{FF2B5EF4-FFF2-40B4-BE49-F238E27FC236}">
                <a16:creationId xmlns:a16="http://schemas.microsoft.com/office/drawing/2014/main" id="{3D752CF2-2291-40B5-B462-C17B174C10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6000"/>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8" name="Content Placeholder 7">
            <a:extLst>
              <a:ext uri="{FF2B5EF4-FFF2-40B4-BE49-F238E27FC236}">
                <a16:creationId xmlns:a16="http://schemas.microsoft.com/office/drawing/2014/main" id="{946A7601-D061-F624-F95F-2ACFACAB1A01}"/>
              </a:ext>
            </a:extLst>
          </p:cNvPr>
          <p:cNvSpPr>
            <a:spLocks noGrp="1"/>
          </p:cNvSpPr>
          <p:nvPr>
            <p:ph idx="1"/>
          </p:nvPr>
        </p:nvSpPr>
        <p:spPr>
          <a:xfrm>
            <a:off x="411479" y="2678176"/>
            <a:ext cx="3897845" cy="2164393"/>
          </a:xfrm>
        </p:spPr>
        <p:txBody>
          <a:bodyPr anchor="t">
            <a:normAutofit/>
          </a:bodyPr>
          <a:lstStyle/>
          <a:p>
            <a:r>
              <a:rPr lang="en-US" sz="1800">
                <a:ea typeface="+mn-lt"/>
                <a:cs typeface="+mn-lt"/>
              </a:rPr>
              <a:t>Moderate positive correlations between longer hospital stays and more medications, also medications and procedures(other than lab tests).</a:t>
            </a:r>
            <a:endParaRPr lang="en-US" sz="1800"/>
          </a:p>
          <a:p>
            <a:r>
              <a:rPr lang="en-US" sz="1800">
                <a:ea typeface="+mn-lt"/>
                <a:cs typeface="+mn-lt"/>
              </a:rPr>
              <a:t>Most variables have weak relationships.</a:t>
            </a:r>
            <a:endParaRPr lang="en-US" sz="1800"/>
          </a:p>
          <a:p>
            <a:endParaRPr lang="en-US" sz="1800"/>
          </a:p>
        </p:txBody>
      </p:sp>
      <p:pic>
        <p:nvPicPr>
          <p:cNvPr id="4" name="Content Placeholder 3" descr="A graph of a heatmap&#10;&#10;AI-generated content may be incorrect.">
            <a:extLst>
              <a:ext uri="{FF2B5EF4-FFF2-40B4-BE49-F238E27FC236}">
                <a16:creationId xmlns:a16="http://schemas.microsoft.com/office/drawing/2014/main" id="{2966B0FE-89E4-BBAC-0044-372EE050E431}"/>
              </a:ext>
            </a:extLst>
          </p:cNvPr>
          <p:cNvPicPr>
            <a:picLocks noChangeAspect="1"/>
          </p:cNvPicPr>
          <p:nvPr/>
        </p:nvPicPr>
        <p:blipFill>
          <a:blip r:embed="rId2"/>
          <a:srcRect l="4453" r="4456" b="2"/>
          <a:stretch>
            <a:fillRect/>
          </a:stretch>
        </p:blipFill>
        <p:spPr>
          <a:xfrm>
            <a:off x="5308052" y="10"/>
            <a:ext cx="6883948" cy="685799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3" name="Picture 2" descr="A close-up of a number of words&#10;&#10;AI-generated content may be incorrect.">
            <a:extLst>
              <a:ext uri="{FF2B5EF4-FFF2-40B4-BE49-F238E27FC236}">
                <a16:creationId xmlns:a16="http://schemas.microsoft.com/office/drawing/2014/main" id="{7E7BE5FC-8897-A9D0-C273-2CD1F62D9E50}"/>
              </a:ext>
            </a:extLst>
          </p:cNvPr>
          <p:cNvPicPr>
            <a:picLocks noChangeAspect="1"/>
          </p:cNvPicPr>
          <p:nvPr/>
        </p:nvPicPr>
        <p:blipFill>
          <a:blip r:embed="rId3"/>
          <a:stretch>
            <a:fillRect/>
          </a:stretch>
        </p:blipFill>
        <p:spPr>
          <a:xfrm>
            <a:off x="4494530" y="403860"/>
            <a:ext cx="2379980" cy="4556760"/>
          </a:xfrm>
          <a:prstGeom prst="rect">
            <a:avLst/>
          </a:prstGeom>
        </p:spPr>
      </p:pic>
    </p:spTree>
    <p:extLst>
      <p:ext uri="{BB962C8B-B14F-4D97-AF65-F5344CB8AC3E}">
        <p14:creationId xmlns:p14="http://schemas.microsoft.com/office/powerpoint/2010/main" val="26146975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07459B6-4A24-CAF1-337D-203DE08A772F}"/>
            </a:ext>
          </a:extLst>
        </p:cNvPr>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972EC329-C1A0-470D-E2E6-D1C9D64D5E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itle 1">
            <a:extLst>
              <a:ext uri="{FF2B5EF4-FFF2-40B4-BE49-F238E27FC236}">
                <a16:creationId xmlns:a16="http://schemas.microsoft.com/office/drawing/2014/main" id="{A9885D7C-372F-4070-CDC5-723ACF48B7E9}"/>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6100" kern="1200">
                <a:latin typeface="+mj-lt"/>
                <a:ea typeface="+mj-ea"/>
                <a:cs typeface="+mj-cs"/>
              </a:rPr>
              <a:t>Distribution of </a:t>
            </a:r>
            <a:r>
              <a:rPr lang="en-US" sz="6100"/>
              <a:t>Target </a:t>
            </a:r>
            <a:r>
              <a:rPr lang="en-US" sz="6100" kern="1200">
                <a:latin typeface="+mj-lt"/>
                <a:ea typeface="+mj-ea"/>
                <a:cs typeface="+mj-cs"/>
              </a:rPr>
              <a:t>Features</a:t>
            </a:r>
          </a:p>
        </p:txBody>
      </p:sp>
      <p:sp>
        <p:nvSpPr>
          <p:cNvPr id="48" name="sketch line">
            <a:extLst>
              <a:ext uri="{FF2B5EF4-FFF2-40B4-BE49-F238E27FC236}">
                <a16:creationId xmlns:a16="http://schemas.microsoft.com/office/drawing/2014/main" id="{97136B16-FF63-B538-6F37-3F5291F7B7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3EBE1DFA-D580-B393-E5B1-139D3B905862}"/>
              </a:ext>
            </a:extLst>
          </p:cNvPr>
          <p:cNvPicPr>
            <a:picLocks noChangeAspect="1"/>
          </p:cNvPicPr>
          <p:nvPr/>
        </p:nvPicPr>
        <p:blipFill>
          <a:blip r:embed="rId2"/>
          <a:stretch>
            <a:fillRect/>
          </a:stretch>
        </p:blipFill>
        <p:spPr>
          <a:xfrm>
            <a:off x="3336681" y="1945167"/>
            <a:ext cx="8220808" cy="4278924"/>
          </a:xfrm>
          <a:prstGeom prst="rect">
            <a:avLst/>
          </a:prstGeom>
        </p:spPr>
      </p:pic>
      <p:sp>
        <p:nvSpPr>
          <p:cNvPr id="3" name="TextBox 2">
            <a:extLst>
              <a:ext uri="{FF2B5EF4-FFF2-40B4-BE49-F238E27FC236}">
                <a16:creationId xmlns:a16="http://schemas.microsoft.com/office/drawing/2014/main" id="{62E19362-83E3-EDF0-B144-95A316ECC655}"/>
              </a:ext>
            </a:extLst>
          </p:cNvPr>
          <p:cNvSpPr txBox="1"/>
          <p:nvPr/>
        </p:nvSpPr>
        <p:spPr>
          <a:xfrm>
            <a:off x="293076" y="2183422"/>
            <a:ext cx="2740269"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After defining our binary target variable, we identified a significant class imbalance. This imbalance becomes and important consideration when we move into the modeling phase.</a:t>
            </a:r>
          </a:p>
        </p:txBody>
      </p:sp>
    </p:spTree>
    <p:extLst>
      <p:ext uri="{BB962C8B-B14F-4D97-AF65-F5344CB8AC3E}">
        <p14:creationId xmlns:p14="http://schemas.microsoft.com/office/powerpoint/2010/main" val="19069947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60BFD1A-0A19-DA8B-D17B-8A432EF6EF30}"/>
            </a:ext>
          </a:extLst>
        </p:cNvPr>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7305F23C-AEEA-7DA0-A3DE-9C115D4BE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0AEB9A3D-247A-AA59-2474-46B379CAAC15}"/>
              </a:ext>
            </a:extLst>
          </p:cNvPr>
          <p:cNvPicPr>
            <a:picLocks noChangeAspect="1"/>
          </p:cNvPicPr>
          <p:nvPr/>
        </p:nvPicPr>
        <p:blipFill>
          <a:blip r:embed="rId2"/>
          <a:srcRect t="3153" r="31053" b="5937"/>
          <a:stretch>
            <a:fillRect/>
          </a:stretch>
        </p:blipFill>
        <p:spPr>
          <a:xfrm>
            <a:off x="3523488" y="10"/>
            <a:ext cx="8668512" cy="6857990"/>
          </a:xfrm>
          <a:prstGeom prst="rect">
            <a:avLst/>
          </a:prstGeom>
        </p:spPr>
      </p:pic>
      <p:sp>
        <p:nvSpPr>
          <p:cNvPr id="22" name="Rectangle 21">
            <a:extLst>
              <a:ext uri="{FF2B5EF4-FFF2-40B4-BE49-F238E27FC236}">
                <a16:creationId xmlns:a16="http://schemas.microsoft.com/office/drawing/2014/main" id="{DC2F3A0F-1DF9-594C-71B4-A2B4BF9A99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5F0876-2458-E1E8-4E78-C8DDB0507186}"/>
              </a:ext>
            </a:extLst>
          </p:cNvPr>
          <p:cNvSpPr>
            <a:spLocks noGrp="1"/>
          </p:cNvSpPr>
          <p:nvPr>
            <p:ph type="title"/>
          </p:nvPr>
        </p:nvSpPr>
        <p:spPr>
          <a:xfrm>
            <a:off x="477981" y="2657248"/>
            <a:ext cx="3990703" cy="1669249"/>
          </a:xfrm>
        </p:spPr>
        <p:txBody>
          <a:bodyPr vert="horz" lIns="91440" tIns="45720" rIns="91440" bIns="45720" rtlCol="0" anchor="b">
            <a:normAutofit/>
          </a:bodyPr>
          <a:lstStyle/>
          <a:p>
            <a:r>
              <a:rPr lang="en-US" sz="4800"/>
              <a:t>Model Construction</a:t>
            </a:r>
          </a:p>
        </p:txBody>
      </p:sp>
      <p:sp>
        <p:nvSpPr>
          <p:cNvPr id="24" name="Rectangle 23">
            <a:extLst>
              <a:ext uri="{FF2B5EF4-FFF2-40B4-BE49-F238E27FC236}">
                <a16:creationId xmlns:a16="http://schemas.microsoft.com/office/drawing/2014/main" id="{D6F7706B-AEF5-2B85-6345-148E1F39E4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25">
            <a:extLst>
              <a:ext uri="{FF2B5EF4-FFF2-40B4-BE49-F238E27FC236}">
                <a16:creationId xmlns:a16="http://schemas.microsoft.com/office/drawing/2014/main" id="{54DA799A-C59A-8D97-5980-4ECC0E8B6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60959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1E922-160F-9ED9-FEE7-6D18B907219F}"/>
              </a:ext>
            </a:extLst>
          </p:cNvPr>
          <p:cNvSpPr>
            <a:spLocks noGrp="1"/>
          </p:cNvSpPr>
          <p:nvPr>
            <p:ph type="title"/>
          </p:nvPr>
        </p:nvSpPr>
        <p:spPr>
          <a:xfrm>
            <a:off x="838200" y="157745"/>
            <a:ext cx="10515600" cy="1325563"/>
          </a:xfrm>
        </p:spPr>
        <p:txBody>
          <a:bodyPr/>
          <a:lstStyle/>
          <a:p>
            <a:r>
              <a:rPr lang="en-US"/>
              <a:t>Model Construction and Validation</a:t>
            </a:r>
          </a:p>
        </p:txBody>
      </p:sp>
      <p:sp>
        <p:nvSpPr>
          <p:cNvPr id="3" name="Content Placeholder 2">
            <a:extLst>
              <a:ext uri="{FF2B5EF4-FFF2-40B4-BE49-F238E27FC236}">
                <a16:creationId xmlns:a16="http://schemas.microsoft.com/office/drawing/2014/main" id="{412DC8AA-96E7-1AFD-8965-DC26F31B7061}"/>
              </a:ext>
            </a:extLst>
          </p:cNvPr>
          <p:cNvSpPr>
            <a:spLocks noGrp="1"/>
          </p:cNvSpPr>
          <p:nvPr>
            <p:ph idx="1"/>
          </p:nvPr>
        </p:nvSpPr>
        <p:spPr>
          <a:xfrm>
            <a:off x="8763028" y="2140600"/>
            <a:ext cx="3405170" cy="4316702"/>
          </a:xfrm>
        </p:spPr>
        <p:txBody>
          <a:bodyPr vert="horz" lIns="91440" tIns="45720" rIns="91440" bIns="45720" rtlCol="0" anchor="t">
            <a:normAutofit fontScale="92500" lnSpcReduction="10000"/>
          </a:bodyPr>
          <a:lstStyle/>
          <a:p>
            <a:pPr>
              <a:buNone/>
            </a:pPr>
            <a:r>
              <a:rPr lang="en-US" sz="1600" b="1"/>
              <a:t>Evaluation Metrics:</a:t>
            </a:r>
          </a:p>
          <a:p>
            <a:pPr>
              <a:buFont typeface="Arial"/>
              <a:buChar char="•"/>
            </a:pPr>
            <a:r>
              <a:rPr lang="en-US" sz="1600"/>
              <a:t>ROC-AUC (overall ranking ability)</a:t>
            </a:r>
            <a:br>
              <a:rPr lang="en-US" sz="1600"/>
            </a:br>
            <a:br>
              <a:rPr lang="en-US" sz="1600">
                <a:latin typeface="Arial"/>
                <a:cs typeface="Arial"/>
              </a:rPr>
            </a:br>
            <a:endParaRPr lang="en-US" sz="1600">
              <a:latin typeface="Arial"/>
              <a:cs typeface="Arial"/>
            </a:endParaRPr>
          </a:p>
          <a:p>
            <a:pPr>
              <a:buFont typeface="Arial"/>
              <a:buChar char="•"/>
            </a:pPr>
            <a:r>
              <a:rPr lang="en-US" sz="1600"/>
              <a:t>PR-AUC (performance on rare positives)</a:t>
            </a:r>
            <a:br>
              <a:rPr lang="en-US" sz="1600"/>
            </a:br>
            <a:br>
              <a:rPr lang="en-US" sz="1600"/>
            </a:br>
            <a:endParaRPr lang="en-US" sz="1600"/>
          </a:p>
          <a:p>
            <a:pPr>
              <a:buFont typeface="Arial"/>
              <a:buChar char="•"/>
            </a:pPr>
            <a:r>
              <a:rPr lang="en-US" sz="1600"/>
              <a:t>Precision@Top-20 % (clinical targeting usefulness)</a:t>
            </a:r>
            <a:br>
              <a:rPr lang="en-US" sz="1600"/>
            </a:br>
            <a:br>
              <a:rPr lang="en-US" sz="1600"/>
            </a:br>
            <a:endParaRPr lang="en-US" sz="1600"/>
          </a:p>
          <a:p>
            <a:pPr>
              <a:buFont typeface="Arial"/>
              <a:buChar char="•"/>
            </a:pPr>
            <a:r>
              <a:rPr lang="en-US" sz="1600"/>
              <a:t>F1 score (balance of precision and recall)</a:t>
            </a:r>
            <a:br>
              <a:rPr lang="en-US" sz="1600">
                <a:latin typeface="Arial"/>
                <a:cs typeface="Arial"/>
              </a:rPr>
            </a:br>
            <a:br>
              <a:rPr lang="en-US" sz="1100">
                <a:latin typeface="Arial"/>
                <a:cs typeface="Arial"/>
              </a:rPr>
            </a:br>
            <a:endParaRPr lang="en-US" sz="1100">
              <a:latin typeface="Arial"/>
              <a:cs typeface="Arial"/>
            </a:endParaRPr>
          </a:p>
          <a:p>
            <a:pPr marL="0" indent="0">
              <a:buNone/>
            </a:pPr>
            <a:br>
              <a:rPr lang="en-US"/>
            </a:br>
            <a:endParaRPr lang="en-US"/>
          </a:p>
        </p:txBody>
      </p:sp>
      <p:sp>
        <p:nvSpPr>
          <p:cNvPr id="5" name="Content Placeholder 2">
            <a:extLst>
              <a:ext uri="{FF2B5EF4-FFF2-40B4-BE49-F238E27FC236}">
                <a16:creationId xmlns:a16="http://schemas.microsoft.com/office/drawing/2014/main" id="{4EE9BA76-2AA5-F4DD-6928-10482EE8E012}"/>
              </a:ext>
            </a:extLst>
          </p:cNvPr>
          <p:cNvSpPr txBox="1">
            <a:spLocks/>
          </p:cNvSpPr>
          <p:nvPr/>
        </p:nvSpPr>
        <p:spPr>
          <a:xfrm>
            <a:off x="838375" y="2104731"/>
            <a:ext cx="7516162" cy="4476418"/>
          </a:xfrm>
          <a:prstGeom prst="rect">
            <a:avLst/>
          </a:prstGeom>
        </p:spPr>
        <p:txBody>
          <a:bodyPr vert="horz" lIns="91440" tIns="45720" rIns="91440" bIns="45720" rtlCol="0" anchor="t">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None/>
            </a:pPr>
            <a:r>
              <a:rPr lang="en-US" sz="2300"/>
              <a:t>Task Type: Binary classification</a:t>
            </a:r>
          </a:p>
          <a:p>
            <a:pPr>
              <a:buFont typeface="Arial" panose="020B0604020202020204" pitchFamily="34" charset="0"/>
              <a:buNone/>
            </a:pPr>
            <a:r>
              <a:rPr lang="en-US" sz="2300"/>
              <a:t>Target variable: readmitted &lt;30 days (1) vs ≥30 days or no readmission (0)</a:t>
            </a:r>
          </a:p>
          <a:p>
            <a:pPr>
              <a:buFont typeface="Arial" panose="020B0604020202020204" pitchFamily="34" charset="0"/>
              <a:buNone/>
            </a:pPr>
            <a:r>
              <a:rPr lang="en-US" sz="2300"/>
              <a:t>Imbalance: ~11% positive (readmitted within 30 days)</a:t>
            </a:r>
          </a:p>
          <a:p>
            <a:pPr>
              <a:buNone/>
            </a:pPr>
            <a:endParaRPr lang="en-US" sz="2300"/>
          </a:p>
          <a:p>
            <a:pPr>
              <a:buNone/>
            </a:pPr>
            <a:r>
              <a:rPr lang="en-US" sz="2300"/>
              <a:t>      1. </a:t>
            </a:r>
            <a:r>
              <a:rPr lang="en-US" sz="2300" b="1"/>
              <a:t>Cohort &amp; Target Definition</a:t>
            </a:r>
          </a:p>
          <a:p>
            <a:pPr>
              <a:buFont typeface="Arial"/>
              <a:buChar char="•"/>
            </a:pPr>
            <a:r>
              <a:rPr lang="en-US" sz="2300"/>
              <a:t>Target: Binary Class (&lt;30 Days vs. All Others).</a:t>
            </a:r>
          </a:p>
          <a:p>
            <a:pPr>
              <a:buFont typeface="Arial"/>
              <a:buChar char="•"/>
            </a:pPr>
            <a:r>
              <a:rPr lang="en-US" sz="2300"/>
              <a:t>Exclusions: Death / Hospice (ineligible for readmission).</a:t>
            </a:r>
          </a:p>
          <a:p>
            <a:pPr>
              <a:buFont typeface="Arial"/>
              <a:buChar char="•"/>
            </a:pPr>
            <a:r>
              <a:rPr lang="en-US" sz="1900">
                <a:solidFill>
                  <a:srgbClr val="1F1F1F"/>
                </a:solidFill>
                <a:cs typeface="Arial"/>
              </a:rPr>
              <a:t>Imbalance Handling: ~11% Positive Class; addressed via </a:t>
            </a:r>
            <a:r>
              <a:rPr lang="en-US" sz="1900" err="1">
                <a:solidFill>
                  <a:srgbClr val="444746"/>
                </a:solidFill>
                <a:cs typeface="Arial"/>
              </a:rPr>
              <a:t>scale_pos_weight</a:t>
            </a:r>
            <a:r>
              <a:rPr lang="en-US" sz="1900">
                <a:solidFill>
                  <a:srgbClr val="1F1F1F"/>
                </a:solidFill>
                <a:cs typeface="Arial"/>
              </a:rPr>
              <a:t> to penalize false negatives.</a:t>
            </a:r>
          </a:p>
          <a:p>
            <a:pPr indent="0">
              <a:buNone/>
            </a:pPr>
            <a:r>
              <a:rPr lang="en-US" sz="2300"/>
              <a:t>2. </a:t>
            </a:r>
            <a:r>
              <a:rPr lang="en-US" sz="2300" b="1"/>
              <a:t>Leakage Prevention (Crucial Step)</a:t>
            </a:r>
          </a:p>
          <a:p>
            <a:pPr>
              <a:buFont typeface="Arial"/>
              <a:buChar char="•"/>
            </a:pPr>
            <a:r>
              <a:rPr lang="en-US" sz="2300"/>
              <a:t>Risk: "Time-Travel" (training on a patient's future visit to predict their past).</a:t>
            </a:r>
          </a:p>
          <a:p>
            <a:pPr>
              <a:buFont typeface="Arial"/>
              <a:buChar char="•"/>
            </a:pPr>
            <a:r>
              <a:rPr lang="en-US" sz="1900">
                <a:solidFill>
                  <a:srgbClr val="1F1F1F"/>
                </a:solidFill>
                <a:cs typeface="Arial"/>
              </a:rPr>
              <a:t>Solution: </a:t>
            </a:r>
            <a:r>
              <a:rPr lang="en-US" sz="1900" err="1">
                <a:solidFill>
                  <a:srgbClr val="444746"/>
                </a:solidFill>
                <a:cs typeface="Arial"/>
              </a:rPr>
              <a:t>GroupShuffleSplit</a:t>
            </a:r>
            <a:r>
              <a:rPr lang="en-US" sz="1900">
                <a:solidFill>
                  <a:srgbClr val="1F1F1F"/>
                </a:solidFill>
                <a:cs typeface="Arial"/>
              </a:rPr>
              <a:t> on </a:t>
            </a:r>
            <a:r>
              <a:rPr lang="en-US" sz="1900" err="1">
                <a:solidFill>
                  <a:srgbClr val="444746"/>
                </a:solidFill>
                <a:cs typeface="Arial"/>
              </a:rPr>
              <a:t>patient_nbr</a:t>
            </a:r>
            <a:r>
              <a:rPr lang="en-US" sz="1900">
                <a:solidFill>
                  <a:srgbClr val="1F1F1F"/>
                </a:solidFill>
                <a:cs typeface="Arial"/>
              </a:rPr>
              <a:t>.</a:t>
            </a:r>
          </a:p>
          <a:p>
            <a:pPr>
              <a:buFont typeface="Arial"/>
              <a:buChar char="•"/>
            </a:pPr>
            <a:r>
              <a:rPr lang="en-US" sz="2300"/>
              <a:t>Outcome: Enforced strict separation—no patient ID overlaps between Train and Test sets.</a:t>
            </a:r>
          </a:p>
          <a:p>
            <a:pPr indent="0">
              <a:buNone/>
            </a:pPr>
            <a:r>
              <a:rPr lang="en-US" sz="2300"/>
              <a:t>3.</a:t>
            </a:r>
            <a:r>
              <a:rPr lang="en-US" sz="2300" b="1"/>
              <a:t> Feature Engineering</a:t>
            </a:r>
          </a:p>
          <a:p>
            <a:pPr>
              <a:buFont typeface="Arial"/>
              <a:buChar char="•"/>
            </a:pPr>
            <a:r>
              <a:rPr lang="en-US" sz="1900">
                <a:solidFill>
                  <a:srgbClr val="1F1F1F"/>
                </a:solidFill>
                <a:cs typeface="Arial"/>
              </a:rPr>
              <a:t>New Feature: </a:t>
            </a:r>
            <a:r>
              <a:rPr lang="en-US" sz="1900" err="1">
                <a:solidFill>
                  <a:srgbClr val="444746"/>
                </a:solidFill>
                <a:cs typeface="Arial"/>
              </a:rPr>
              <a:t>visit_count</a:t>
            </a:r>
            <a:r>
              <a:rPr lang="en-US" sz="1900">
                <a:solidFill>
                  <a:srgbClr val="1F1F1F"/>
                </a:solidFill>
                <a:cs typeface="Arial"/>
              </a:rPr>
              <a:t> (Aggregated historical inpatient/outpatient visits).</a:t>
            </a:r>
          </a:p>
          <a:p>
            <a:pPr>
              <a:buFont typeface="Arial"/>
              <a:buChar char="•"/>
            </a:pPr>
            <a:r>
              <a:rPr lang="en-US" sz="2300"/>
              <a:t>Result: Proved to be a stronger predictor of "instability" than static lab results (e.g., A1C).</a:t>
            </a:r>
          </a:p>
          <a:p>
            <a:pPr>
              <a:buFont typeface="Arial" panose="020B0604020202020204" pitchFamily="34" charset="0"/>
              <a:buNone/>
            </a:pPr>
            <a:br>
              <a:rPr lang="en-US"/>
            </a:br>
            <a:endParaRPr lang="en-US" sz="1500">
              <a:latin typeface="Arial"/>
              <a:cs typeface="Arial"/>
            </a:endParaRPr>
          </a:p>
        </p:txBody>
      </p:sp>
      <p:sp>
        <p:nvSpPr>
          <p:cNvPr id="7" name="TextBox 6">
            <a:extLst>
              <a:ext uri="{FF2B5EF4-FFF2-40B4-BE49-F238E27FC236}">
                <a16:creationId xmlns:a16="http://schemas.microsoft.com/office/drawing/2014/main" id="{3B9FB58E-6C57-E4AC-E6AD-DC2FFC2DFBEA}"/>
              </a:ext>
            </a:extLst>
          </p:cNvPr>
          <p:cNvSpPr txBox="1"/>
          <p:nvPr/>
        </p:nvSpPr>
        <p:spPr>
          <a:xfrm>
            <a:off x="840592" y="1251493"/>
            <a:ext cx="934516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Goal: Predict 30-day hospital readmission among diabetic patients using the UCI Diabetes Readmission dataset (101,766 records, 8 numeric, 38 categorical features).</a:t>
            </a:r>
          </a:p>
          <a:p>
            <a:pPr algn="ctr"/>
            <a:endParaRPr lang="en-US"/>
          </a:p>
        </p:txBody>
      </p:sp>
    </p:spTree>
    <p:extLst>
      <p:ext uri="{BB962C8B-B14F-4D97-AF65-F5344CB8AC3E}">
        <p14:creationId xmlns:p14="http://schemas.microsoft.com/office/powerpoint/2010/main" val="27659999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C608BEB-860E-4094-8511-78603564A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9050"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9D00A2A-46C0-CA9D-65FC-10CA332BDFCE}"/>
              </a:ext>
            </a:extLst>
          </p:cNvPr>
          <p:cNvSpPr>
            <a:spLocks noGrp="1"/>
          </p:cNvSpPr>
          <p:nvPr>
            <p:ph type="title"/>
          </p:nvPr>
        </p:nvSpPr>
        <p:spPr>
          <a:xfrm>
            <a:off x="838200" y="1412488"/>
            <a:ext cx="2899189" cy="1381159"/>
          </a:xfrm>
        </p:spPr>
        <p:txBody>
          <a:bodyPr vert="horz" lIns="91440" tIns="45720" rIns="91440" bIns="45720" rtlCol="0" anchor="t">
            <a:normAutofit/>
          </a:bodyPr>
          <a:lstStyle/>
          <a:p>
            <a:r>
              <a:rPr lang="en-US" sz="4000" kern="1200">
                <a:solidFill>
                  <a:srgbClr val="FFFFFF"/>
                </a:solidFill>
                <a:latin typeface="+mj-lt"/>
                <a:ea typeface="+mj-ea"/>
                <a:cs typeface="+mj-cs"/>
              </a:rPr>
              <a:t>Model Portfolio</a:t>
            </a:r>
          </a:p>
        </p:txBody>
      </p:sp>
      <p:sp>
        <p:nvSpPr>
          <p:cNvPr id="3" name="Content Placeholder 2">
            <a:extLst>
              <a:ext uri="{FF2B5EF4-FFF2-40B4-BE49-F238E27FC236}">
                <a16:creationId xmlns:a16="http://schemas.microsoft.com/office/drawing/2014/main" id="{C5A1EC41-ACF5-5195-7D7D-E69E0812A51B}"/>
              </a:ext>
            </a:extLst>
          </p:cNvPr>
          <p:cNvSpPr>
            <a:spLocks noGrp="1"/>
          </p:cNvSpPr>
          <p:nvPr>
            <p:ph idx="1"/>
          </p:nvPr>
        </p:nvSpPr>
        <p:spPr>
          <a:xfrm>
            <a:off x="4380855" y="1108654"/>
            <a:ext cx="3427283" cy="5235788"/>
          </a:xfrm>
        </p:spPr>
        <p:txBody>
          <a:bodyPr vert="horz" lIns="91440" tIns="45720" rIns="91440" bIns="45720" rtlCol="0" anchor="t">
            <a:normAutofit/>
          </a:bodyPr>
          <a:lstStyle/>
          <a:p>
            <a:pPr marL="0" indent="0">
              <a:buNone/>
            </a:pPr>
            <a:r>
              <a:rPr lang="en-US" sz="1400" b="1"/>
              <a:t>Model </a:t>
            </a:r>
            <a:r>
              <a:rPr lang="en-US" sz="1700" b="1"/>
              <a:t>Comparison</a:t>
            </a:r>
            <a:endParaRPr lang="en-US" sz="1700"/>
          </a:p>
          <a:p>
            <a:r>
              <a:rPr lang="en-US" sz="1700"/>
              <a:t>Logistic Regression – interpretable linear baseline.</a:t>
            </a:r>
            <a:br>
              <a:rPr lang="en-US" sz="1700"/>
            </a:br>
            <a:br>
              <a:rPr lang="en-US" sz="1700"/>
            </a:br>
            <a:endParaRPr lang="en-US" sz="1700"/>
          </a:p>
          <a:p>
            <a:r>
              <a:rPr lang="en-US" sz="1700"/>
              <a:t>Random Forest – ensemble of decision trees capturing non-linear patterns.</a:t>
            </a:r>
            <a:br>
              <a:rPr lang="en-US" sz="1700"/>
            </a:br>
            <a:br>
              <a:rPr lang="en-US" sz="1700"/>
            </a:br>
            <a:endParaRPr lang="en-US" sz="1700"/>
          </a:p>
          <a:p>
            <a:r>
              <a:rPr lang="en-US" sz="1700"/>
              <a:t>Gradient Boosting – sequential tree model emphasizing hard cases.</a:t>
            </a:r>
            <a:br>
              <a:rPr lang="en-US" sz="1700"/>
            </a:br>
            <a:br>
              <a:rPr lang="en-US" sz="1700"/>
            </a:br>
            <a:endParaRPr lang="en-US" sz="1700"/>
          </a:p>
          <a:p>
            <a:r>
              <a:rPr lang="en-US" sz="1700" err="1"/>
              <a:t>XGBoost</a:t>
            </a:r>
            <a:r>
              <a:rPr lang="en-US" sz="1700"/>
              <a:t> – optimized gradient boosting; best for structured data.</a:t>
            </a:r>
            <a:br>
              <a:rPr lang="en-US" sz="1700"/>
            </a:br>
            <a:br>
              <a:rPr lang="en-US" sz="1400"/>
            </a:br>
            <a:endParaRPr lang="en-US" sz="1400"/>
          </a:p>
          <a:p>
            <a:endParaRPr lang="en-US" sz="1100"/>
          </a:p>
        </p:txBody>
      </p:sp>
      <p:cxnSp>
        <p:nvCxnSpPr>
          <p:cNvPr id="13" name="Straight Connector 12">
            <a:extLst>
              <a:ext uri="{FF2B5EF4-FFF2-40B4-BE49-F238E27FC236}">
                <a16:creationId xmlns:a16="http://schemas.microsoft.com/office/drawing/2014/main" id="{1F16A8D4-FE87-4604-88B2-394B5D1EB4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9871" y="1412488"/>
            <a:ext cx="0" cy="36576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7E601209-4AB0-AE57-D02C-F3677C015A61}"/>
              </a:ext>
            </a:extLst>
          </p:cNvPr>
          <p:cNvSpPr txBox="1">
            <a:spLocks/>
          </p:cNvSpPr>
          <p:nvPr/>
        </p:nvSpPr>
        <p:spPr>
          <a:xfrm>
            <a:off x="8437136" y="1108654"/>
            <a:ext cx="3197701" cy="436384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700" b="1"/>
              <a:t>Design Choices:</a:t>
            </a:r>
            <a:endParaRPr lang="en-US" sz="1700"/>
          </a:p>
          <a:p>
            <a:r>
              <a:rPr lang="en-US" sz="1700"/>
              <a:t>Missing values handled; categorical variables encoded; numeric features scaled.</a:t>
            </a:r>
            <a:br>
              <a:rPr lang="en-US" sz="1700"/>
            </a:br>
            <a:br>
              <a:rPr lang="en-US" sz="1700"/>
            </a:br>
            <a:endParaRPr lang="en-US" sz="1700"/>
          </a:p>
          <a:p>
            <a:r>
              <a:rPr lang="en-US" sz="1700"/>
              <a:t>Class imbalance addressed with </a:t>
            </a:r>
            <a:r>
              <a:rPr lang="en-US" sz="1700" err="1"/>
              <a:t>class_weight</a:t>
            </a:r>
            <a:r>
              <a:rPr lang="en-US" sz="1700"/>
              <a:t>=‘balanced’.</a:t>
            </a:r>
            <a:br>
              <a:rPr lang="en-US" sz="1700"/>
            </a:br>
            <a:br>
              <a:rPr lang="en-US" sz="1700"/>
            </a:br>
            <a:endParaRPr lang="en-US" sz="1700"/>
          </a:p>
          <a:p>
            <a:r>
              <a:rPr lang="en-US" sz="1700"/>
              <a:t>Consistent preprocessing pipeline applied to all models.</a:t>
            </a:r>
          </a:p>
          <a:p>
            <a:pPr marL="0"/>
            <a:endParaRPr lang="en-US" sz="1700"/>
          </a:p>
        </p:txBody>
      </p:sp>
    </p:spTree>
    <p:extLst>
      <p:ext uri="{BB962C8B-B14F-4D97-AF65-F5344CB8AC3E}">
        <p14:creationId xmlns:p14="http://schemas.microsoft.com/office/powerpoint/2010/main" val="39505873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9ACA2A-EB83-156F-1C5C-9E93A44E9F7C}"/>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Model Performance (Base vs Cross-Validation)</a:t>
            </a:r>
          </a:p>
        </p:txBody>
      </p:sp>
      <p:graphicFrame>
        <p:nvGraphicFramePr>
          <p:cNvPr id="7" name="Content Placeholder 6">
            <a:extLst>
              <a:ext uri="{FF2B5EF4-FFF2-40B4-BE49-F238E27FC236}">
                <a16:creationId xmlns:a16="http://schemas.microsoft.com/office/drawing/2014/main" id="{9F391B9B-D9AF-74CB-A247-86BE67CF4EBC}"/>
              </a:ext>
            </a:extLst>
          </p:cNvPr>
          <p:cNvGraphicFramePr>
            <a:graphicFrameLocks noGrp="1"/>
          </p:cNvGraphicFramePr>
          <p:nvPr>
            <p:ph idx="1"/>
            <p:extLst>
              <p:ext uri="{D42A27DB-BD31-4B8C-83A1-F6EECF244321}">
                <p14:modId xmlns:p14="http://schemas.microsoft.com/office/powerpoint/2010/main" val="503448260"/>
              </p:ext>
            </p:extLst>
          </p:nvPr>
        </p:nvGraphicFramePr>
        <p:xfrm>
          <a:off x="450272" y="2189018"/>
          <a:ext cx="11337196" cy="2838090"/>
        </p:xfrm>
        <a:graphic>
          <a:graphicData uri="http://schemas.openxmlformats.org/drawingml/2006/table">
            <a:tbl>
              <a:tblPr bandRow="1">
                <a:tableStyleId>{5C22544A-7EE6-4342-B048-85BDC9FD1C3A}</a:tableStyleId>
              </a:tblPr>
              <a:tblGrid>
                <a:gridCol w="2834299">
                  <a:extLst>
                    <a:ext uri="{9D8B030D-6E8A-4147-A177-3AD203B41FA5}">
                      <a16:colId xmlns:a16="http://schemas.microsoft.com/office/drawing/2014/main" val="1871753166"/>
                    </a:ext>
                  </a:extLst>
                </a:gridCol>
                <a:gridCol w="2834299">
                  <a:extLst>
                    <a:ext uri="{9D8B030D-6E8A-4147-A177-3AD203B41FA5}">
                      <a16:colId xmlns:a16="http://schemas.microsoft.com/office/drawing/2014/main" val="450247923"/>
                    </a:ext>
                  </a:extLst>
                </a:gridCol>
                <a:gridCol w="2834299">
                  <a:extLst>
                    <a:ext uri="{9D8B030D-6E8A-4147-A177-3AD203B41FA5}">
                      <a16:colId xmlns:a16="http://schemas.microsoft.com/office/drawing/2014/main" val="2458923792"/>
                    </a:ext>
                  </a:extLst>
                </a:gridCol>
                <a:gridCol w="2834299">
                  <a:extLst>
                    <a:ext uri="{9D8B030D-6E8A-4147-A177-3AD203B41FA5}">
                      <a16:colId xmlns:a16="http://schemas.microsoft.com/office/drawing/2014/main" val="1631218074"/>
                    </a:ext>
                  </a:extLst>
                </a:gridCol>
              </a:tblGrid>
              <a:tr h="549307">
                <a:tc>
                  <a:txBody>
                    <a:bodyPr/>
                    <a:lstStyle/>
                    <a:p>
                      <a:pPr rtl="0" fontAlgn="t">
                        <a:spcAft>
                          <a:spcPts val="2400"/>
                        </a:spcAft>
                        <a:buNone/>
                      </a:pPr>
                      <a:r>
                        <a:rPr lang="en-US" sz="1400" b="1" i="0" u="none" strike="noStrike">
                          <a:solidFill>
                            <a:srgbClr val="1F1F1F"/>
                          </a:solidFill>
                          <a:effectLst/>
                          <a:latin typeface="Aptos"/>
                        </a:rPr>
                        <a:t>Model</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solidFill>
                      <a:srgbClr val="EFEFEF"/>
                    </a:solidFill>
                  </a:tcPr>
                </a:tc>
                <a:tc>
                  <a:txBody>
                    <a:bodyPr/>
                    <a:lstStyle/>
                    <a:p>
                      <a:pPr rtl="0" fontAlgn="t">
                        <a:spcAft>
                          <a:spcPts val="2400"/>
                        </a:spcAft>
                        <a:buNone/>
                      </a:pPr>
                      <a:r>
                        <a:rPr lang="en-US" sz="1400" b="1" i="0" u="none" strike="noStrike">
                          <a:solidFill>
                            <a:srgbClr val="1F1F1F"/>
                          </a:solidFill>
                          <a:effectLst/>
                          <a:latin typeface="Aptos"/>
                        </a:rPr>
                        <a:t>CV AUC (Mean)</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solidFill>
                      <a:srgbClr val="EFEFEF"/>
                    </a:solidFill>
                  </a:tcPr>
                </a:tc>
                <a:tc>
                  <a:txBody>
                    <a:bodyPr/>
                    <a:lstStyle/>
                    <a:p>
                      <a:pPr rtl="0" fontAlgn="t">
                        <a:spcAft>
                          <a:spcPts val="2400"/>
                        </a:spcAft>
                        <a:buNone/>
                      </a:pPr>
                      <a:r>
                        <a:rPr lang="en-US" sz="1400" b="1" i="0" u="none" strike="noStrike">
                          <a:solidFill>
                            <a:srgbClr val="1F1F1F"/>
                          </a:solidFill>
                          <a:effectLst/>
                          <a:latin typeface="Aptos"/>
                        </a:rPr>
                        <a:t>Precision (Top 20%)</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solidFill>
                      <a:srgbClr val="EFEFEF"/>
                    </a:solidFill>
                  </a:tcPr>
                </a:tc>
                <a:tc>
                  <a:txBody>
                    <a:bodyPr/>
                    <a:lstStyle/>
                    <a:p>
                      <a:pPr rtl="0" fontAlgn="t">
                        <a:spcAft>
                          <a:spcPts val="2400"/>
                        </a:spcAft>
                        <a:buNone/>
                      </a:pPr>
                      <a:r>
                        <a:rPr lang="en-US" sz="1400" b="1" i="0" u="none" strike="noStrike">
                          <a:solidFill>
                            <a:srgbClr val="1F1F1F"/>
                          </a:solidFill>
                          <a:effectLst/>
                          <a:latin typeface="Aptos"/>
                        </a:rPr>
                        <a:t>Key Observation</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solidFill>
                      <a:srgbClr val="EFEFEF"/>
                    </a:solidFill>
                  </a:tcPr>
                </a:tc>
                <a:extLst>
                  <a:ext uri="{0D108BD9-81ED-4DB2-BD59-A6C34878D82A}">
                    <a16:rowId xmlns:a16="http://schemas.microsoft.com/office/drawing/2014/main" val="4067705475"/>
                  </a:ext>
                </a:extLst>
              </a:tr>
              <a:tr h="752756">
                <a:tc>
                  <a:txBody>
                    <a:bodyPr/>
                    <a:lstStyle/>
                    <a:p>
                      <a:pPr rtl="0" fontAlgn="t">
                        <a:spcAft>
                          <a:spcPts val="2400"/>
                        </a:spcAft>
                        <a:buNone/>
                      </a:pPr>
                      <a:r>
                        <a:rPr lang="en-US" sz="1400" b="1" i="0" u="none" strike="noStrike">
                          <a:solidFill>
                            <a:srgbClr val="1F1F1F"/>
                          </a:solidFill>
                          <a:effectLst/>
                          <a:latin typeface="Aptos"/>
                        </a:rPr>
                        <a:t>Logistic Regression</a:t>
                      </a:r>
                      <a:r>
                        <a:rPr lang="en-US" sz="1400" b="0" i="0" u="none" strike="noStrike">
                          <a:solidFill>
                            <a:srgbClr val="1F1F1F"/>
                          </a:solidFill>
                          <a:effectLst/>
                          <a:latin typeface="Aptos"/>
                        </a:rPr>
                        <a:t> (Baseline)</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b="0" i="0" u="none" strike="noStrike">
                          <a:solidFill>
                            <a:srgbClr val="1F1F1F"/>
                          </a:solidFill>
                          <a:effectLst/>
                          <a:latin typeface="Aptos"/>
                        </a:rPr>
                        <a:t>0.660</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a:latin typeface="Aptos"/>
                        </a:rPr>
                        <a:t>19.5%</a:t>
                      </a: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b="0" i="0" u="none" strike="noStrike">
                          <a:solidFill>
                            <a:srgbClr val="1F1F1F"/>
                          </a:solidFill>
                          <a:effectLst/>
                          <a:latin typeface="Aptos"/>
                        </a:rPr>
                        <a:t>Established linear "ceiling"; limited by feature complexity.</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extLst>
                  <a:ext uri="{0D108BD9-81ED-4DB2-BD59-A6C34878D82A}">
                    <a16:rowId xmlns:a16="http://schemas.microsoft.com/office/drawing/2014/main" val="2871043838"/>
                  </a:ext>
                </a:extLst>
              </a:tr>
              <a:tr h="600170">
                <a:tc>
                  <a:txBody>
                    <a:bodyPr/>
                    <a:lstStyle/>
                    <a:p>
                      <a:pPr rtl="0" fontAlgn="t">
                        <a:spcAft>
                          <a:spcPts val="2400"/>
                        </a:spcAft>
                        <a:buNone/>
                      </a:pPr>
                      <a:r>
                        <a:rPr lang="en-US" sz="1400" b="1" i="0" u="none" strike="noStrike">
                          <a:solidFill>
                            <a:srgbClr val="1F1F1F"/>
                          </a:solidFill>
                          <a:effectLst/>
                          <a:latin typeface="Aptos"/>
                        </a:rPr>
                        <a:t>Random Forest</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b="0" i="0" u="none" strike="noStrike">
                          <a:solidFill>
                            <a:srgbClr val="1F1F1F"/>
                          </a:solidFill>
                          <a:effectLst/>
                          <a:latin typeface="Aptos"/>
                        </a:rPr>
                        <a:t>0.662</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a:latin typeface="Aptos"/>
                        </a:rPr>
                        <a:t>20.1%</a:t>
                      </a: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a:latin typeface="Aptos"/>
                        </a:rPr>
                        <a:t>Struggled to significantly outperform the baseline.</a:t>
                      </a: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extLst>
                  <a:ext uri="{0D108BD9-81ED-4DB2-BD59-A6C34878D82A}">
                    <a16:rowId xmlns:a16="http://schemas.microsoft.com/office/drawing/2014/main" val="2260751711"/>
                  </a:ext>
                </a:extLst>
              </a:tr>
              <a:tr h="935857">
                <a:tc>
                  <a:txBody>
                    <a:bodyPr/>
                    <a:lstStyle/>
                    <a:p>
                      <a:pPr rtl="0" fontAlgn="t">
                        <a:spcAft>
                          <a:spcPts val="2400"/>
                        </a:spcAft>
                        <a:buNone/>
                      </a:pPr>
                      <a:r>
                        <a:rPr lang="en-US" sz="1400" b="1" i="0" u="none" strike="noStrike" err="1">
                          <a:solidFill>
                            <a:srgbClr val="1F1F1F"/>
                          </a:solidFill>
                          <a:effectLst/>
                          <a:latin typeface="Aptos"/>
                        </a:rPr>
                        <a:t>XGBoost</a:t>
                      </a:r>
                      <a:r>
                        <a:rPr lang="en-US" sz="1400" b="0" i="0" u="none" strike="noStrike">
                          <a:solidFill>
                            <a:srgbClr val="1F1F1F"/>
                          </a:solidFill>
                          <a:effectLst/>
                          <a:latin typeface="Aptos"/>
                        </a:rPr>
                        <a:t> (Champion)</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b="0" i="0" u="none" strike="noStrike">
                          <a:solidFill>
                            <a:srgbClr val="1F1F1F"/>
                          </a:solidFill>
                          <a:effectLst/>
                          <a:latin typeface="Aptos"/>
                        </a:rPr>
                        <a:t>0.675</a:t>
                      </a:r>
                      <a:endParaRPr lang="en-US" sz="1400" b="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a:latin typeface="Aptos"/>
                        </a:rPr>
                        <a:t>21.4%</a:t>
                      </a: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b="1" i="0" u="none" strike="noStrike">
                          <a:solidFill>
                            <a:srgbClr val="1F1F1F"/>
                          </a:solidFill>
                          <a:effectLst/>
                          <a:latin typeface="Aptos"/>
                        </a:rPr>
                        <a:t>Best Performance.</a:t>
                      </a:r>
                      <a:r>
                        <a:rPr lang="en-US" sz="1400" b="0" i="0" u="none" strike="noStrike">
                          <a:solidFill>
                            <a:srgbClr val="1F1F1F"/>
                          </a:solidFill>
                          <a:effectLst/>
                          <a:latin typeface="Aptos"/>
                        </a:rPr>
                        <a:t> Handled missing values natively &amp; captured non-linear interactions.</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extLst>
                  <a:ext uri="{0D108BD9-81ED-4DB2-BD59-A6C34878D82A}">
                    <a16:rowId xmlns:a16="http://schemas.microsoft.com/office/drawing/2014/main" val="318753137"/>
                  </a:ext>
                </a:extLst>
              </a:tr>
            </a:tbl>
          </a:graphicData>
        </a:graphic>
      </p:graphicFrame>
      <p:sp>
        <p:nvSpPr>
          <p:cNvPr id="8" name="TextBox 7">
            <a:extLst>
              <a:ext uri="{FF2B5EF4-FFF2-40B4-BE49-F238E27FC236}">
                <a16:creationId xmlns:a16="http://schemas.microsoft.com/office/drawing/2014/main" id="{0CBBDA3E-3F97-4B57-232D-A2462DABE6EE}"/>
              </a:ext>
            </a:extLst>
          </p:cNvPr>
          <p:cNvSpPr txBox="1"/>
          <p:nvPr/>
        </p:nvSpPr>
        <p:spPr>
          <a:xfrm>
            <a:off x="450274" y="1406237"/>
            <a:ext cx="869372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400" b="1">
              <a:solidFill>
                <a:srgbClr val="1F1F1F"/>
              </a:solidFill>
              <a:latin typeface="Aptos"/>
              <a:ea typeface="Arial"/>
              <a:cs typeface="Arial"/>
            </a:endParaRPr>
          </a:p>
          <a:p>
            <a:r>
              <a:rPr lang="en-US" sz="1400" b="1">
                <a:solidFill>
                  <a:srgbClr val="1F1F1F"/>
                </a:solidFill>
                <a:latin typeface="Aptos"/>
                <a:ea typeface="Arial"/>
                <a:cs typeface="Arial"/>
              </a:rPr>
              <a:t>Model Selection: </a:t>
            </a:r>
            <a:r>
              <a:rPr lang="en-US" sz="1400">
                <a:solidFill>
                  <a:srgbClr val="1F1F1F"/>
                </a:solidFill>
                <a:latin typeface="Aptos"/>
                <a:ea typeface="Arial"/>
                <a:cs typeface="Arial"/>
              </a:rPr>
              <a:t>Tested</a:t>
            </a:r>
            <a:r>
              <a:rPr lang="en-US" sz="1400" b="0" i="0" u="none" strike="noStrike">
                <a:solidFill>
                  <a:srgbClr val="1F1F1F"/>
                </a:solidFill>
                <a:latin typeface="Aptos"/>
                <a:ea typeface="Arial"/>
                <a:cs typeface="Arial"/>
              </a:rPr>
              <a:t> linear vs. non-linear approaches using 3-Fold Stratified Group Cross-Validation.</a:t>
            </a:r>
            <a:endParaRPr lang="en-US" sz="1400">
              <a:solidFill>
                <a:srgbClr val="1F1F1F"/>
              </a:solidFill>
              <a:latin typeface="Aptos"/>
              <a:cs typeface="Arial"/>
            </a:endParaRPr>
          </a:p>
        </p:txBody>
      </p:sp>
    </p:spTree>
    <p:extLst>
      <p:ext uri="{BB962C8B-B14F-4D97-AF65-F5344CB8AC3E}">
        <p14:creationId xmlns:p14="http://schemas.microsoft.com/office/powerpoint/2010/main" val="33878572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3DC88-F81D-EFDF-7309-B4617BEB7AD2}"/>
              </a:ext>
            </a:extLst>
          </p:cNvPr>
          <p:cNvSpPr>
            <a:spLocks noGrp="1"/>
          </p:cNvSpPr>
          <p:nvPr>
            <p:ph type="title"/>
          </p:nvPr>
        </p:nvSpPr>
        <p:spPr>
          <a:xfrm>
            <a:off x="838200" y="365125"/>
            <a:ext cx="10515600" cy="806018"/>
          </a:xfrm>
        </p:spPr>
        <p:txBody>
          <a:bodyPr>
            <a:normAutofit/>
          </a:bodyPr>
          <a:lstStyle/>
          <a:p>
            <a:r>
              <a:rPr lang="en-US" sz="3600"/>
              <a:t>Choosing the Right Metric for Hospital Readmission</a:t>
            </a:r>
          </a:p>
        </p:txBody>
      </p:sp>
      <p:sp>
        <p:nvSpPr>
          <p:cNvPr id="3" name="Content Placeholder 2">
            <a:extLst>
              <a:ext uri="{FF2B5EF4-FFF2-40B4-BE49-F238E27FC236}">
                <a16:creationId xmlns:a16="http://schemas.microsoft.com/office/drawing/2014/main" id="{1670451F-A6B3-750F-BA39-01B08750BBDD}"/>
              </a:ext>
            </a:extLst>
          </p:cNvPr>
          <p:cNvSpPr>
            <a:spLocks noGrp="1"/>
          </p:cNvSpPr>
          <p:nvPr>
            <p:ph idx="1"/>
          </p:nvPr>
        </p:nvSpPr>
        <p:spPr>
          <a:xfrm>
            <a:off x="332510" y="1280033"/>
            <a:ext cx="6470346" cy="5513457"/>
          </a:xfrm>
        </p:spPr>
        <p:txBody>
          <a:bodyPr vert="horz" lIns="91440" tIns="45720" rIns="91440" bIns="45720" rtlCol="0" anchor="t">
            <a:noAutofit/>
          </a:bodyPr>
          <a:lstStyle/>
          <a:p>
            <a:pPr>
              <a:buNone/>
            </a:pPr>
            <a:r>
              <a:rPr lang="en-US" sz="1400" b="1">
                <a:solidFill>
                  <a:srgbClr val="1F1F1F"/>
                </a:solidFill>
                <a:latin typeface="Aptos Display"/>
                <a:cs typeface="Arial"/>
              </a:rPr>
              <a:t>Why </a:t>
            </a:r>
            <a:r>
              <a:rPr lang="en-US" sz="1400" b="1" err="1">
                <a:solidFill>
                  <a:srgbClr val="1F1F1F"/>
                </a:solidFill>
                <a:latin typeface="Aptos Display"/>
                <a:cs typeface="Arial"/>
              </a:rPr>
              <a:t>XGBoost</a:t>
            </a:r>
            <a:r>
              <a:rPr lang="en-US" sz="1400" b="1">
                <a:solidFill>
                  <a:srgbClr val="1F1F1F"/>
                </a:solidFill>
                <a:latin typeface="Aptos Display"/>
                <a:cs typeface="Arial"/>
              </a:rPr>
              <a:t> Won:</a:t>
            </a:r>
            <a:endParaRPr lang="en-US" sz="1400">
              <a:latin typeface="Aptos Display"/>
            </a:endParaRPr>
          </a:p>
          <a:p>
            <a:pPr>
              <a:buFont typeface="Arial"/>
              <a:buChar char="•"/>
            </a:pPr>
            <a:r>
              <a:rPr lang="en-US" sz="1400" b="1">
                <a:solidFill>
                  <a:srgbClr val="1F1F1F"/>
                </a:solidFill>
                <a:latin typeface="Aptos Display"/>
                <a:cs typeface="Arial"/>
              </a:rPr>
              <a:t>Robustness:</a:t>
            </a:r>
            <a:r>
              <a:rPr lang="en-US" sz="1400">
                <a:solidFill>
                  <a:srgbClr val="1F1F1F"/>
                </a:solidFill>
                <a:latin typeface="Aptos Display"/>
                <a:cs typeface="Arial"/>
              </a:rPr>
              <a:t> Natively handled missing </a:t>
            </a:r>
            <a:r>
              <a:rPr lang="en-US" sz="1400">
                <a:solidFill>
                  <a:srgbClr val="444746"/>
                </a:solidFill>
                <a:latin typeface="Aptos Display"/>
                <a:cs typeface="Arial"/>
              </a:rPr>
              <a:t>A1Cresult</a:t>
            </a:r>
            <a:r>
              <a:rPr lang="en-US" sz="1400">
                <a:solidFill>
                  <a:srgbClr val="1F1F1F"/>
                </a:solidFill>
                <a:latin typeface="Aptos Display"/>
                <a:cs typeface="Arial"/>
              </a:rPr>
              <a:t> values (informative missingness).</a:t>
            </a:r>
            <a:endParaRPr lang="en-US" sz="1400">
              <a:latin typeface="Aptos Display"/>
            </a:endParaRPr>
          </a:p>
          <a:p>
            <a:pPr>
              <a:buNone/>
            </a:pPr>
            <a:r>
              <a:rPr lang="en-US" sz="1400" b="1">
                <a:solidFill>
                  <a:srgbClr val="1F1F1F"/>
                </a:solidFill>
                <a:latin typeface="Aptos Display"/>
                <a:cs typeface="Arial"/>
              </a:rPr>
              <a:t> Optimization:</a:t>
            </a:r>
            <a:r>
              <a:rPr lang="en-US" sz="1400">
                <a:solidFill>
                  <a:srgbClr val="1F1F1F"/>
                </a:solidFill>
                <a:latin typeface="Aptos Display"/>
                <a:cs typeface="Arial"/>
              </a:rPr>
              <a:t> Tuned via Grid Search (</a:t>
            </a:r>
            <a:r>
              <a:rPr lang="en-US" sz="1400" err="1">
                <a:solidFill>
                  <a:srgbClr val="444746"/>
                </a:solidFill>
                <a:latin typeface="Aptos Display"/>
                <a:cs typeface="Arial"/>
              </a:rPr>
              <a:t>max_depth</a:t>
            </a:r>
            <a:r>
              <a:rPr lang="en-US" sz="1400">
                <a:solidFill>
                  <a:srgbClr val="444746"/>
                </a:solidFill>
                <a:latin typeface="Aptos Display"/>
                <a:cs typeface="Arial"/>
              </a:rPr>
              <a:t>=3</a:t>
            </a:r>
            <a:r>
              <a:rPr lang="en-US" sz="1400">
                <a:solidFill>
                  <a:srgbClr val="1F1F1F"/>
                </a:solidFill>
                <a:latin typeface="Aptos Display"/>
                <a:cs typeface="Arial"/>
              </a:rPr>
              <a:t>, </a:t>
            </a:r>
            <a:r>
              <a:rPr lang="en-US" sz="1400" err="1">
                <a:solidFill>
                  <a:srgbClr val="444746"/>
                </a:solidFill>
                <a:latin typeface="Aptos Display"/>
                <a:cs typeface="Arial"/>
              </a:rPr>
              <a:t>learning_rate</a:t>
            </a:r>
            <a:r>
              <a:rPr lang="en-US" sz="1400">
                <a:solidFill>
                  <a:srgbClr val="444746"/>
                </a:solidFill>
                <a:latin typeface="Aptos Display"/>
                <a:cs typeface="Arial"/>
              </a:rPr>
              <a:t>=0.2</a:t>
            </a:r>
            <a:r>
              <a:rPr lang="en-US" sz="1400">
                <a:solidFill>
                  <a:srgbClr val="1F1F1F"/>
                </a:solidFill>
                <a:latin typeface="Aptos Display"/>
                <a:cs typeface="Arial"/>
              </a:rPr>
              <a:t>) to prevent overfitting on noisy clinical data.</a:t>
            </a:r>
          </a:p>
          <a:p>
            <a:pPr>
              <a:buNone/>
            </a:pPr>
            <a:r>
              <a:rPr lang="en-US" sz="1400" b="1">
                <a:solidFill>
                  <a:srgbClr val="1F1F1F"/>
                </a:solidFill>
                <a:latin typeface="Aptos Display"/>
                <a:cs typeface="Arial"/>
              </a:rPr>
              <a:t>The Champion Model (Results &amp; Interpretation)</a:t>
            </a:r>
            <a:endParaRPr lang="en-US" sz="1400">
              <a:latin typeface="Aptos Display"/>
            </a:endParaRPr>
          </a:p>
          <a:p>
            <a:pPr>
              <a:buNone/>
            </a:pPr>
            <a:r>
              <a:rPr lang="en-US" sz="1400">
                <a:solidFill>
                  <a:srgbClr val="1F1F1F"/>
                </a:solidFill>
                <a:latin typeface="Aptos Display"/>
                <a:cs typeface="Arial"/>
              </a:rPr>
              <a:t>Performance Ceiling:</a:t>
            </a:r>
            <a:endParaRPr lang="en-US" sz="1400">
              <a:latin typeface="Aptos Display"/>
            </a:endParaRPr>
          </a:p>
          <a:p>
            <a:pPr>
              <a:buNone/>
            </a:pPr>
            <a:r>
              <a:rPr lang="en-US" sz="1400">
                <a:solidFill>
                  <a:srgbClr val="1F1F1F"/>
                </a:solidFill>
                <a:latin typeface="Aptos Display"/>
                <a:cs typeface="Arial"/>
              </a:rPr>
              <a:t>The model stabilizes at AUC ~0.675. Adding explicit comorbidity flags (Diabetes, CHF) yielded no gain, confirming the model effectively learned these patterns from raw diagnosis codes.</a:t>
            </a:r>
            <a:endParaRPr lang="en-US" sz="1400">
              <a:latin typeface="Aptos Display"/>
            </a:endParaRPr>
          </a:p>
          <a:p>
            <a:pPr>
              <a:buNone/>
            </a:pPr>
            <a:r>
              <a:rPr lang="en-US" sz="1400" b="1">
                <a:solidFill>
                  <a:srgbClr val="1F1F1F"/>
                </a:solidFill>
                <a:latin typeface="Aptos Display"/>
                <a:cs typeface="Arial"/>
              </a:rPr>
              <a:t>Feature Importance (Top Drivers):</a:t>
            </a:r>
            <a:endParaRPr lang="en-US" sz="1400">
              <a:latin typeface="Aptos Display"/>
            </a:endParaRPr>
          </a:p>
          <a:p>
            <a:pPr>
              <a:buFont typeface="Arial"/>
              <a:buChar char="•"/>
            </a:pPr>
            <a:r>
              <a:rPr lang="en-US" sz="1400" b="1" err="1">
                <a:solidFill>
                  <a:srgbClr val="444746"/>
                </a:solidFill>
                <a:latin typeface="Aptos Display"/>
                <a:cs typeface="Arial"/>
              </a:rPr>
              <a:t>number_inpatient</a:t>
            </a:r>
            <a:r>
              <a:rPr lang="en-US" sz="1400" b="1">
                <a:solidFill>
                  <a:srgbClr val="1F1F1F"/>
                </a:solidFill>
                <a:latin typeface="Aptos Display"/>
                <a:cs typeface="Arial"/>
              </a:rPr>
              <a:t>:</a:t>
            </a:r>
            <a:r>
              <a:rPr lang="en-US" sz="1400">
                <a:solidFill>
                  <a:srgbClr val="1F1F1F"/>
                </a:solidFill>
                <a:latin typeface="Aptos Display"/>
                <a:cs typeface="Arial"/>
              </a:rPr>
              <a:t> Prior inpatient stays are the #1 predictor of risk.</a:t>
            </a:r>
            <a:endParaRPr lang="en-US" sz="1400">
              <a:latin typeface="Aptos Display"/>
            </a:endParaRPr>
          </a:p>
          <a:p>
            <a:pPr>
              <a:buFont typeface="Arial"/>
              <a:buChar char="•"/>
            </a:pPr>
            <a:r>
              <a:rPr lang="en-US" sz="1400" b="1" err="1">
                <a:solidFill>
                  <a:srgbClr val="444746"/>
                </a:solidFill>
                <a:latin typeface="Aptos Display"/>
                <a:cs typeface="Arial"/>
              </a:rPr>
              <a:t>visit_count</a:t>
            </a:r>
            <a:r>
              <a:rPr lang="en-US" sz="1400" b="1">
                <a:solidFill>
                  <a:srgbClr val="1F1F1F"/>
                </a:solidFill>
                <a:latin typeface="Aptos Display"/>
                <a:cs typeface="Arial"/>
              </a:rPr>
              <a:t>:</a:t>
            </a:r>
            <a:r>
              <a:rPr lang="en-US" sz="1400">
                <a:solidFill>
                  <a:srgbClr val="1F1F1F"/>
                </a:solidFill>
                <a:latin typeface="Aptos Display"/>
                <a:cs typeface="Arial"/>
              </a:rPr>
              <a:t> Total history reflects chronic instability.</a:t>
            </a:r>
            <a:endParaRPr lang="en-US" sz="1400">
              <a:latin typeface="Aptos Display"/>
            </a:endParaRPr>
          </a:p>
          <a:p>
            <a:pPr>
              <a:buFont typeface="Arial"/>
              <a:buChar char="•"/>
            </a:pPr>
            <a:r>
              <a:rPr lang="en-US" sz="1400" b="1" err="1">
                <a:solidFill>
                  <a:srgbClr val="444746"/>
                </a:solidFill>
                <a:latin typeface="Aptos Display"/>
                <a:cs typeface="Arial"/>
              </a:rPr>
              <a:t>discharge_disposition</a:t>
            </a:r>
            <a:r>
              <a:rPr lang="en-US" sz="1400" b="1">
                <a:solidFill>
                  <a:srgbClr val="1F1F1F"/>
                </a:solidFill>
                <a:latin typeface="Aptos Display"/>
                <a:cs typeface="Arial"/>
              </a:rPr>
              <a:t>:</a:t>
            </a:r>
            <a:r>
              <a:rPr lang="en-US" sz="1400">
                <a:solidFill>
                  <a:srgbClr val="1F1F1F"/>
                </a:solidFill>
                <a:latin typeface="Aptos Display"/>
                <a:cs typeface="Arial"/>
              </a:rPr>
              <a:t> Where the patient went (e.g., home vs. SNF) highly correlates with return risk.</a:t>
            </a:r>
            <a:endParaRPr lang="en-US" sz="1400">
              <a:latin typeface="Aptos Display"/>
            </a:endParaRPr>
          </a:p>
          <a:p>
            <a:pPr indent="0">
              <a:buNone/>
            </a:pPr>
            <a:r>
              <a:rPr lang="en-US" sz="1400" b="1">
                <a:solidFill>
                  <a:srgbClr val="1F1F1F"/>
                </a:solidFill>
                <a:latin typeface="Aptos Display"/>
                <a:cs typeface="Arial"/>
              </a:rPr>
              <a:t>Confusion Matrix Strategy:</a:t>
            </a:r>
            <a:endParaRPr lang="en-US" sz="1400">
              <a:latin typeface="Aptos Display"/>
            </a:endParaRPr>
          </a:p>
          <a:p>
            <a:pPr>
              <a:buFont typeface="Arial"/>
              <a:buChar char="•"/>
            </a:pPr>
            <a:r>
              <a:rPr lang="en-US" sz="1400">
                <a:solidFill>
                  <a:srgbClr val="1F1F1F"/>
                </a:solidFill>
                <a:latin typeface="Aptos Display"/>
                <a:cs typeface="Arial"/>
              </a:rPr>
              <a:t>Prioritized </a:t>
            </a:r>
            <a:r>
              <a:rPr lang="en-US" sz="1400" b="1">
                <a:solidFill>
                  <a:srgbClr val="1F1F1F"/>
                </a:solidFill>
                <a:latin typeface="Aptos Display"/>
                <a:cs typeface="Arial"/>
              </a:rPr>
              <a:t>Recall</a:t>
            </a:r>
            <a:r>
              <a:rPr lang="en-US" sz="1400">
                <a:solidFill>
                  <a:srgbClr val="1F1F1F"/>
                </a:solidFill>
                <a:latin typeface="Aptos Display"/>
                <a:cs typeface="Arial"/>
              </a:rPr>
              <a:t> over Precision.</a:t>
            </a:r>
            <a:endParaRPr lang="en-US" sz="1400">
              <a:latin typeface="Aptos Display"/>
            </a:endParaRPr>
          </a:p>
          <a:p>
            <a:pPr>
              <a:buFont typeface="Arial"/>
              <a:buChar char="•"/>
            </a:pPr>
            <a:r>
              <a:rPr lang="en-US" sz="1400" i="1">
                <a:solidFill>
                  <a:srgbClr val="1F1F1F"/>
                </a:solidFill>
                <a:latin typeface="Aptos Display"/>
                <a:cs typeface="Arial"/>
              </a:rPr>
              <a:t>Trade-off:</a:t>
            </a:r>
            <a:r>
              <a:rPr lang="en-US" sz="1400">
                <a:solidFill>
                  <a:srgbClr val="1F1F1F"/>
                </a:solidFill>
                <a:latin typeface="Aptos Display"/>
                <a:cs typeface="Arial"/>
              </a:rPr>
              <a:t> We accept higher False Positives to ensure we do not miss high-risk patients (False Negatives).</a:t>
            </a:r>
            <a:endParaRPr lang="en-US" sz="1400">
              <a:latin typeface="Aptos Display"/>
            </a:endParaRPr>
          </a:p>
          <a:p>
            <a:pPr>
              <a:buNone/>
            </a:pPr>
            <a:endParaRPr lang="en-US" sz="1400">
              <a:solidFill>
                <a:srgbClr val="1F1F1F"/>
              </a:solidFill>
              <a:latin typeface="Aptos Display"/>
              <a:cs typeface="Arial"/>
            </a:endParaRPr>
          </a:p>
        </p:txBody>
      </p:sp>
      <p:graphicFrame>
        <p:nvGraphicFramePr>
          <p:cNvPr id="5" name="Table 4">
            <a:extLst>
              <a:ext uri="{FF2B5EF4-FFF2-40B4-BE49-F238E27FC236}">
                <a16:creationId xmlns:a16="http://schemas.microsoft.com/office/drawing/2014/main" id="{7C987769-FEBB-0321-7164-CF2666FDCFA4}"/>
              </a:ext>
            </a:extLst>
          </p:cNvPr>
          <p:cNvGraphicFramePr>
            <a:graphicFrameLocks noGrp="1"/>
          </p:cNvGraphicFramePr>
          <p:nvPr>
            <p:extLst>
              <p:ext uri="{D42A27DB-BD31-4B8C-83A1-F6EECF244321}">
                <p14:modId xmlns:p14="http://schemas.microsoft.com/office/powerpoint/2010/main" val="3558159231"/>
              </p:ext>
            </p:extLst>
          </p:nvPr>
        </p:nvGraphicFramePr>
        <p:xfrm>
          <a:off x="6809509" y="1281545"/>
          <a:ext cx="5379651" cy="5508359"/>
        </p:xfrm>
        <a:graphic>
          <a:graphicData uri="http://schemas.openxmlformats.org/drawingml/2006/table">
            <a:tbl>
              <a:tblPr bandRow="1">
                <a:tableStyleId>{5C22544A-7EE6-4342-B048-85BDC9FD1C3A}</a:tableStyleId>
              </a:tblPr>
              <a:tblGrid>
                <a:gridCol w="1793217">
                  <a:extLst>
                    <a:ext uri="{9D8B030D-6E8A-4147-A177-3AD203B41FA5}">
                      <a16:colId xmlns:a16="http://schemas.microsoft.com/office/drawing/2014/main" val="224899452"/>
                    </a:ext>
                  </a:extLst>
                </a:gridCol>
                <a:gridCol w="1793217">
                  <a:extLst>
                    <a:ext uri="{9D8B030D-6E8A-4147-A177-3AD203B41FA5}">
                      <a16:colId xmlns:a16="http://schemas.microsoft.com/office/drawing/2014/main" val="1304015595"/>
                    </a:ext>
                  </a:extLst>
                </a:gridCol>
                <a:gridCol w="1793217">
                  <a:extLst>
                    <a:ext uri="{9D8B030D-6E8A-4147-A177-3AD203B41FA5}">
                      <a16:colId xmlns:a16="http://schemas.microsoft.com/office/drawing/2014/main" val="3589779458"/>
                    </a:ext>
                  </a:extLst>
                </a:gridCol>
              </a:tblGrid>
              <a:tr h="495887">
                <a:tc>
                  <a:txBody>
                    <a:bodyPr/>
                    <a:lstStyle/>
                    <a:p>
                      <a:pPr rtl="0" fontAlgn="t">
                        <a:spcAft>
                          <a:spcPts val="2400"/>
                        </a:spcAft>
                        <a:buNone/>
                      </a:pPr>
                      <a:r>
                        <a:rPr lang="en-US" sz="1100" b="1" i="0" u="none" strike="noStrike">
                          <a:solidFill>
                            <a:srgbClr val="1F1F1F"/>
                          </a:solidFill>
                          <a:effectLst/>
                          <a:latin typeface="Aptos Display"/>
                        </a:rPr>
                        <a:t>Metric</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solidFill>
                      <a:srgbClr val="EFEFEF"/>
                    </a:solidFill>
                  </a:tcPr>
                </a:tc>
                <a:tc>
                  <a:txBody>
                    <a:bodyPr/>
                    <a:lstStyle/>
                    <a:p>
                      <a:pPr rtl="0" fontAlgn="t">
                        <a:spcAft>
                          <a:spcPts val="2400"/>
                        </a:spcAft>
                        <a:buNone/>
                      </a:pPr>
                      <a:r>
                        <a:rPr lang="en-US" sz="1100" b="1" i="0" u="none" strike="noStrike">
                          <a:solidFill>
                            <a:srgbClr val="1F1F1F"/>
                          </a:solidFill>
                          <a:effectLst/>
                          <a:latin typeface="Aptos Display"/>
                        </a:rPr>
                        <a:t>Value</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solidFill>
                      <a:srgbClr val="EFEFEF"/>
                    </a:solidFill>
                  </a:tcPr>
                </a:tc>
                <a:tc>
                  <a:txBody>
                    <a:bodyPr/>
                    <a:lstStyle/>
                    <a:p>
                      <a:pPr rtl="0" fontAlgn="t">
                        <a:spcAft>
                          <a:spcPts val="2400"/>
                        </a:spcAft>
                        <a:buNone/>
                      </a:pPr>
                      <a:r>
                        <a:rPr lang="en-US" sz="1100" b="1" i="0" u="none" strike="noStrike">
                          <a:solidFill>
                            <a:srgbClr val="1F1F1F"/>
                          </a:solidFill>
                          <a:effectLst/>
                          <a:latin typeface="Aptos Display"/>
                        </a:rPr>
                        <a:t>What it means (The Answer)</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solidFill>
                      <a:srgbClr val="EFEFEF"/>
                    </a:solidFill>
                  </a:tcPr>
                </a:tc>
                <a:extLst>
                  <a:ext uri="{0D108BD9-81ED-4DB2-BD59-A6C34878D82A}">
                    <a16:rowId xmlns:a16="http://schemas.microsoft.com/office/drawing/2014/main" val="1145087053"/>
                  </a:ext>
                </a:extLst>
              </a:tr>
              <a:tr h="1179406">
                <a:tc>
                  <a:txBody>
                    <a:bodyPr/>
                    <a:lstStyle/>
                    <a:p>
                      <a:pPr rtl="0" fontAlgn="t">
                        <a:spcAft>
                          <a:spcPts val="2400"/>
                        </a:spcAft>
                        <a:buNone/>
                      </a:pPr>
                      <a:r>
                        <a:rPr lang="en-US" sz="1100" b="1" i="0" u="none" strike="noStrike">
                          <a:solidFill>
                            <a:srgbClr val="1F1F1F"/>
                          </a:solidFill>
                          <a:effectLst/>
                          <a:latin typeface="Aptos Display"/>
                        </a:rPr>
                        <a:t>ROC-AUC</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100" b="1" i="0" u="none" strike="noStrike">
                          <a:solidFill>
                            <a:srgbClr val="1F1F1F"/>
                          </a:solidFill>
                          <a:effectLst/>
                          <a:latin typeface="Aptos Display"/>
                        </a:rPr>
                        <a:t>0.675</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100" b="0" i="0" u="none" strike="noStrike">
                          <a:solidFill>
                            <a:srgbClr val="1F1F1F"/>
                          </a:solidFill>
                          <a:effectLst/>
                          <a:latin typeface="Aptos Display"/>
                        </a:rPr>
                        <a:t>"This is our global ranking score. 0.5 is random, 1.0 is perfect. 0.675 shows we have a solid signal that outperforms the 0.64 baseline."</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extLst>
                  <a:ext uri="{0D108BD9-81ED-4DB2-BD59-A6C34878D82A}">
                    <a16:rowId xmlns:a16="http://schemas.microsoft.com/office/drawing/2014/main" val="2013778657"/>
                  </a:ext>
                </a:extLst>
              </a:tr>
              <a:tr h="1460850">
                <a:tc>
                  <a:txBody>
                    <a:bodyPr/>
                    <a:lstStyle/>
                    <a:p>
                      <a:pPr rtl="0" fontAlgn="t">
                        <a:spcAft>
                          <a:spcPts val="2400"/>
                        </a:spcAft>
                        <a:buNone/>
                      </a:pPr>
                      <a:r>
                        <a:rPr lang="en-US" sz="1100" b="1" i="0" u="none" strike="noStrike">
                          <a:solidFill>
                            <a:srgbClr val="1F1F1F"/>
                          </a:solidFill>
                          <a:effectLst/>
                          <a:latin typeface="Aptos Display"/>
                        </a:rPr>
                        <a:t>PR-AUC</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100" b="1" i="0" u="none" strike="noStrike">
                          <a:solidFill>
                            <a:srgbClr val="1F1F1F"/>
                          </a:solidFill>
                          <a:effectLst/>
                          <a:latin typeface="Aptos Display"/>
                        </a:rPr>
                        <a:t>0.112</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100" b="0" i="0" u="none" strike="noStrike">
                          <a:solidFill>
                            <a:srgbClr val="1F1F1F"/>
                          </a:solidFill>
                          <a:effectLst/>
                          <a:latin typeface="Aptos Display"/>
                        </a:rPr>
                        <a:t>"This reflects the difficulty of the imbalance. Since only 11% of patients are readmitted, the baseline is low. This metric is sensitive to the difficulty of the task."</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extLst>
                  <a:ext uri="{0D108BD9-81ED-4DB2-BD59-A6C34878D82A}">
                    <a16:rowId xmlns:a16="http://schemas.microsoft.com/office/drawing/2014/main" val="2802515731"/>
                  </a:ext>
                </a:extLst>
              </a:tr>
              <a:tr h="1353637">
                <a:tc>
                  <a:txBody>
                    <a:bodyPr/>
                    <a:lstStyle/>
                    <a:p>
                      <a:pPr rtl="0" fontAlgn="t">
                        <a:spcAft>
                          <a:spcPts val="2400"/>
                        </a:spcAft>
                        <a:buNone/>
                      </a:pPr>
                      <a:r>
                        <a:rPr lang="en-US" sz="1100" b="1" i="0" u="none" strike="noStrike">
                          <a:solidFill>
                            <a:srgbClr val="1F1F1F"/>
                          </a:solidFill>
                          <a:effectLst/>
                          <a:latin typeface="Aptos Display"/>
                        </a:rPr>
                        <a:t>Precision @ Top 20%</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100" b="1" i="0" u="none" strike="noStrike">
                          <a:solidFill>
                            <a:srgbClr val="1F1F1F"/>
                          </a:solidFill>
                          <a:effectLst/>
                          <a:latin typeface="Aptos Display"/>
                        </a:rPr>
                        <a:t>~21.4%</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100" b="1" i="0" u="none" strike="noStrike">
                          <a:solidFill>
                            <a:srgbClr val="1F1F1F"/>
                          </a:solidFill>
                          <a:effectLst/>
                          <a:latin typeface="Aptos Display"/>
                        </a:rPr>
                        <a:t>(Most Important)</a:t>
                      </a:r>
                      <a:r>
                        <a:rPr lang="en-US" sz="1100" b="0" i="0" u="none" strike="noStrike">
                          <a:solidFill>
                            <a:srgbClr val="1F1F1F"/>
                          </a:solidFill>
                          <a:effectLst/>
                          <a:latin typeface="Aptos Display"/>
                        </a:rPr>
                        <a:t> "This is our efficiency. If we intervene on the top 20% of risk, ~1 in 5 patients we call will be a true readmission. This is </a:t>
                      </a:r>
                      <a:r>
                        <a:rPr lang="en-US" sz="1100" b="1" i="0" u="none" strike="noStrike">
                          <a:solidFill>
                            <a:srgbClr val="1F1F1F"/>
                          </a:solidFill>
                          <a:effectLst/>
                          <a:latin typeface="Aptos Display"/>
                        </a:rPr>
                        <a:t>2x better</a:t>
                      </a:r>
                      <a:r>
                        <a:rPr lang="en-US" sz="1100" b="0" i="0" u="none" strike="noStrike">
                          <a:solidFill>
                            <a:srgbClr val="1F1F1F"/>
                          </a:solidFill>
                          <a:effectLst/>
                          <a:latin typeface="Aptos Display"/>
                        </a:rPr>
                        <a:t> than random calling (11%)."</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extLst>
                  <a:ext uri="{0D108BD9-81ED-4DB2-BD59-A6C34878D82A}">
                    <a16:rowId xmlns:a16="http://schemas.microsoft.com/office/drawing/2014/main" val="437563805"/>
                  </a:ext>
                </a:extLst>
              </a:tr>
              <a:tr h="1018579">
                <a:tc>
                  <a:txBody>
                    <a:bodyPr/>
                    <a:lstStyle/>
                    <a:p>
                      <a:pPr rtl="0" fontAlgn="t">
                        <a:spcAft>
                          <a:spcPts val="2400"/>
                        </a:spcAft>
                        <a:buNone/>
                      </a:pPr>
                      <a:r>
                        <a:rPr lang="en-US" sz="1100" b="1" i="0" u="none" strike="noStrike">
                          <a:solidFill>
                            <a:srgbClr val="1F1F1F"/>
                          </a:solidFill>
                          <a:effectLst/>
                          <a:latin typeface="Aptos Display"/>
                        </a:rPr>
                        <a:t>Recall @ Top 20%</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100" b="1" i="0" u="none" strike="noStrike">
                          <a:solidFill>
                            <a:srgbClr val="1F1F1F"/>
                          </a:solidFill>
                          <a:effectLst/>
                          <a:latin typeface="Aptos Display"/>
                        </a:rPr>
                        <a:t>~38.2%</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100" b="0" i="0" u="none" strike="noStrike">
                          <a:solidFill>
                            <a:srgbClr val="1F1F1F"/>
                          </a:solidFill>
                          <a:effectLst/>
                          <a:latin typeface="Aptos Display"/>
                        </a:rPr>
                        <a:t>"This is our 'Capture Rate'. By targeting just 20% of patients, we catch nearly 40% of all future readmissions."</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extLst>
                  <a:ext uri="{0D108BD9-81ED-4DB2-BD59-A6C34878D82A}">
                    <a16:rowId xmlns:a16="http://schemas.microsoft.com/office/drawing/2014/main" val="336209715"/>
                  </a:ext>
                </a:extLst>
              </a:tr>
            </a:tbl>
          </a:graphicData>
        </a:graphic>
      </p:graphicFrame>
    </p:spTree>
    <p:extLst>
      <p:ext uri="{BB962C8B-B14F-4D97-AF65-F5344CB8AC3E}">
        <p14:creationId xmlns:p14="http://schemas.microsoft.com/office/powerpoint/2010/main" val="8217824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AA5FC4-BC57-BC15-FC89-65971AFAD41E}"/>
              </a:ext>
            </a:extLst>
          </p:cNvPr>
          <p:cNvSpPr>
            <a:spLocks noGrp="1"/>
          </p:cNvSpPr>
          <p:nvPr>
            <p:ph type="title"/>
          </p:nvPr>
        </p:nvSpPr>
        <p:spPr>
          <a:xfrm>
            <a:off x="572493" y="238539"/>
            <a:ext cx="11018520" cy="1434415"/>
          </a:xfrm>
        </p:spPr>
        <p:txBody>
          <a:bodyPr anchor="b">
            <a:normAutofit/>
          </a:bodyPr>
          <a:lstStyle/>
          <a:p>
            <a:r>
              <a:rPr lang="en-US" sz="3200">
                <a:latin typeface="Aptos Display"/>
              </a:rPr>
              <a:t>What Drives Readmission Risk?</a:t>
            </a: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E5784A-F130-2FA2-3413-E82774CAF980}"/>
              </a:ext>
            </a:extLst>
          </p:cNvPr>
          <p:cNvSpPr>
            <a:spLocks noGrp="1"/>
          </p:cNvSpPr>
          <p:nvPr>
            <p:ph idx="1"/>
          </p:nvPr>
        </p:nvSpPr>
        <p:spPr>
          <a:xfrm>
            <a:off x="572493" y="2079012"/>
            <a:ext cx="6082401" cy="4111476"/>
          </a:xfrm>
        </p:spPr>
        <p:txBody>
          <a:bodyPr vert="horz" lIns="91440" tIns="45720" rIns="91440" bIns="45720" rtlCol="0" anchor="t">
            <a:normAutofit/>
          </a:bodyPr>
          <a:lstStyle/>
          <a:p>
            <a:pPr marL="0" indent="0">
              <a:buNone/>
            </a:pPr>
            <a:endParaRPr lang="en-US" sz="1700">
              <a:latin typeface="Aptos Display"/>
            </a:endParaRPr>
          </a:p>
          <a:p>
            <a:pPr marL="0" indent="0">
              <a:buNone/>
            </a:pPr>
            <a:r>
              <a:rPr lang="en-US" sz="1700" b="1">
                <a:latin typeface="Aptos Display"/>
                <a:ea typeface="+mn-lt"/>
                <a:cs typeface="+mn-lt"/>
              </a:rPr>
              <a:t>    Top Predictors:</a:t>
            </a:r>
            <a:endParaRPr lang="en-US" sz="1700">
              <a:latin typeface="Aptos Display"/>
            </a:endParaRPr>
          </a:p>
          <a:p>
            <a:r>
              <a:rPr lang="en-US" sz="1700" b="1" err="1">
                <a:latin typeface="Aptos Display"/>
              </a:rPr>
              <a:t>visit_count</a:t>
            </a:r>
            <a:r>
              <a:rPr lang="en-US" sz="1700" b="1">
                <a:latin typeface="Aptos Display"/>
                <a:ea typeface="+mn-lt"/>
                <a:cs typeface="+mn-lt"/>
              </a:rPr>
              <a:t> (Dominant):</a:t>
            </a:r>
            <a:r>
              <a:rPr lang="en-US" sz="1700">
                <a:latin typeface="Aptos Display"/>
                <a:ea typeface="+mn-lt"/>
                <a:cs typeface="+mn-lt"/>
              </a:rPr>
              <a:t> A patient's history of instability is the strongest predictor—often outweighing current lab results.</a:t>
            </a:r>
            <a:endParaRPr lang="en-US" sz="1700">
              <a:latin typeface="Aptos Display"/>
            </a:endParaRPr>
          </a:p>
          <a:p>
            <a:r>
              <a:rPr lang="en-US" sz="1700" b="1">
                <a:latin typeface="Aptos Display"/>
                <a:ea typeface="+mn-lt"/>
                <a:cs typeface="+mn-lt"/>
              </a:rPr>
              <a:t>Discharge Disposition:</a:t>
            </a:r>
            <a:r>
              <a:rPr lang="en-US" sz="1700">
                <a:latin typeface="Aptos Display"/>
                <a:ea typeface="+mn-lt"/>
                <a:cs typeface="+mn-lt"/>
              </a:rPr>
              <a:t> Where a patient goes next (e.g., home vs. SNF) is a critical risk multiplier.</a:t>
            </a:r>
            <a:endParaRPr lang="en-US" sz="1700">
              <a:latin typeface="Aptos Display"/>
            </a:endParaRPr>
          </a:p>
          <a:p>
            <a:r>
              <a:rPr lang="en-US" sz="1700" b="1">
                <a:latin typeface="Aptos Display"/>
                <a:ea typeface="+mn-lt"/>
                <a:cs typeface="+mn-lt"/>
              </a:rPr>
              <a:t>Medication Load:</a:t>
            </a:r>
            <a:r>
              <a:rPr lang="en-US" sz="1700">
                <a:latin typeface="Aptos Display"/>
                <a:ea typeface="+mn-lt"/>
                <a:cs typeface="+mn-lt"/>
              </a:rPr>
              <a:t> Higher </a:t>
            </a:r>
            <a:r>
              <a:rPr lang="en-US" sz="1700" err="1">
                <a:latin typeface="Aptos Display"/>
              </a:rPr>
              <a:t>num_medications</a:t>
            </a:r>
            <a:r>
              <a:rPr lang="en-US" sz="1700">
                <a:latin typeface="Aptos Display"/>
                <a:ea typeface="+mn-lt"/>
                <a:cs typeface="+mn-lt"/>
              </a:rPr>
              <a:t> correlates with complexity and fragility.</a:t>
            </a:r>
            <a:endParaRPr lang="en-US" sz="1700">
              <a:latin typeface="Aptos Display"/>
            </a:endParaRPr>
          </a:p>
          <a:p>
            <a:r>
              <a:rPr lang="en-US" sz="1700" b="1">
                <a:latin typeface="Aptos Display"/>
                <a:ea typeface="+mn-lt"/>
                <a:cs typeface="+mn-lt"/>
              </a:rPr>
              <a:t>Clinical Insight:</a:t>
            </a:r>
            <a:endParaRPr lang="en-US" sz="1700">
              <a:latin typeface="Aptos Display"/>
            </a:endParaRPr>
          </a:p>
          <a:p>
            <a:r>
              <a:rPr lang="en-US" sz="1700">
                <a:latin typeface="Aptos Display"/>
                <a:ea typeface="+mn-lt"/>
                <a:cs typeface="+mn-lt"/>
              </a:rPr>
              <a:t>The model learns that </a:t>
            </a:r>
            <a:r>
              <a:rPr lang="en-US" sz="1700" b="1">
                <a:latin typeface="Aptos Display"/>
                <a:ea typeface="+mn-lt"/>
                <a:cs typeface="+mn-lt"/>
              </a:rPr>
              <a:t>chronic instability</a:t>
            </a:r>
            <a:r>
              <a:rPr lang="en-US" sz="1700">
                <a:latin typeface="Aptos Display"/>
                <a:ea typeface="+mn-lt"/>
                <a:cs typeface="+mn-lt"/>
              </a:rPr>
              <a:t> (frequent returns) is more dangerous than specific acute diagnoses.</a:t>
            </a:r>
            <a:endParaRPr lang="en-US" sz="1700">
              <a:latin typeface="Aptos Display"/>
            </a:endParaRPr>
          </a:p>
          <a:p>
            <a:r>
              <a:rPr lang="en-US" sz="1700" i="1">
                <a:latin typeface="Aptos Display"/>
                <a:ea typeface="+mn-lt"/>
                <a:cs typeface="+mn-lt"/>
              </a:rPr>
              <a:t>Actionable Takeaway:</a:t>
            </a:r>
            <a:r>
              <a:rPr lang="en-US" sz="1700">
                <a:latin typeface="Aptos Display"/>
                <a:ea typeface="+mn-lt"/>
                <a:cs typeface="+mn-lt"/>
              </a:rPr>
              <a:t> Interventions must target the </a:t>
            </a:r>
            <a:r>
              <a:rPr lang="en-US" sz="1700" b="1">
                <a:latin typeface="Aptos Display"/>
                <a:ea typeface="+mn-lt"/>
                <a:cs typeface="+mn-lt"/>
              </a:rPr>
              <a:t>pattern of usage</a:t>
            </a:r>
            <a:r>
              <a:rPr lang="en-US" sz="1700">
                <a:latin typeface="Aptos Display"/>
                <a:ea typeface="+mn-lt"/>
                <a:cs typeface="+mn-lt"/>
              </a:rPr>
              <a:t>, not just the acute symptom.</a:t>
            </a:r>
            <a:endParaRPr lang="en-US" sz="1700">
              <a:latin typeface="Aptos Display"/>
            </a:endParaRPr>
          </a:p>
          <a:p>
            <a:endParaRPr lang="en-US" sz="1700">
              <a:latin typeface="Aptos Display"/>
            </a:endParaRPr>
          </a:p>
        </p:txBody>
      </p:sp>
      <p:pic>
        <p:nvPicPr>
          <p:cNvPr id="4" name="Picture 3" descr="A screenshot of a computer&#10;&#10;AI-generated content may be incorrect.">
            <a:extLst>
              <a:ext uri="{FF2B5EF4-FFF2-40B4-BE49-F238E27FC236}">
                <a16:creationId xmlns:a16="http://schemas.microsoft.com/office/drawing/2014/main" id="{9D87C7A2-ADA8-E57F-5DFB-E1C1139597BB}"/>
              </a:ext>
            </a:extLst>
          </p:cNvPr>
          <p:cNvPicPr>
            <a:picLocks noChangeAspect="1"/>
          </p:cNvPicPr>
          <p:nvPr/>
        </p:nvPicPr>
        <p:blipFill>
          <a:blip r:embed="rId2"/>
          <a:srcRect r="-3" b="12684"/>
          <a:stretch>
            <a:fillRect/>
          </a:stretch>
        </p:blipFill>
        <p:spPr>
          <a:xfrm>
            <a:off x="6952143" y="2086280"/>
            <a:ext cx="4656883" cy="4104208"/>
          </a:xfrm>
          <a:prstGeom prst="rect">
            <a:avLst/>
          </a:prstGeom>
        </p:spPr>
      </p:pic>
    </p:spTree>
    <p:extLst>
      <p:ext uri="{BB962C8B-B14F-4D97-AF65-F5344CB8AC3E}">
        <p14:creationId xmlns:p14="http://schemas.microsoft.com/office/powerpoint/2010/main" val="40880826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B1595A09-E336-4D1B-9B3A-06A2287A54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8B9E8A91-A60E-5ECD-BB94-7EF791F01E26}"/>
              </a:ext>
            </a:extLst>
          </p:cNvPr>
          <p:cNvPicPr>
            <a:picLocks noChangeAspect="1"/>
          </p:cNvPicPr>
          <p:nvPr/>
        </p:nvPicPr>
        <p:blipFill>
          <a:blip r:embed="rId2" cstate="print">
            <a:extLst>
              <a:ext uri="{28A0092B-C50C-407E-A947-70E740481C1C}">
                <a14:useLocalDpi xmlns:a14="http://schemas.microsoft.com/office/drawing/2010/main" val="0"/>
              </a:ext>
            </a:extLst>
          </a:blip>
          <a:srcRect t="140" b="140"/>
          <a:stretch/>
        </p:blipFill>
        <p:spPr>
          <a:xfrm>
            <a:off x="20" y="10"/>
            <a:ext cx="12191980" cy="4558420"/>
          </a:xfrm>
          <a:custGeom>
            <a:avLst/>
            <a:gdLst/>
            <a:ahLst/>
            <a:cxnLst/>
            <a:rect l="l" t="t" r="r" b="b"/>
            <a:pathLst>
              <a:path w="12188952" h="4558430">
                <a:moveTo>
                  <a:pt x="6789701" y="4490221"/>
                </a:moveTo>
                <a:lnTo>
                  <a:pt x="6788702" y="4490299"/>
                </a:lnTo>
                <a:lnTo>
                  <a:pt x="6788476" y="4490833"/>
                </a:lnTo>
                <a:close/>
                <a:moveTo>
                  <a:pt x="0" y="0"/>
                </a:moveTo>
                <a:lnTo>
                  <a:pt x="12188952" y="0"/>
                </a:lnTo>
                <a:lnTo>
                  <a:pt x="12188952" y="3596895"/>
                </a:lnTo>
                <a:lnTo>
                  <a:pt x="12061096" y="3635026"/>
                </a:lnTo>
                <a:cubicBezTo>
                  <a:pt x="11933500" y="3671240"/>
                  <a:pt x="11805390" y="3705769"/>
                  <a:pt x="11676800" y="3738601"/>
                </a:cubicBezTo>
                <a:cubicBezTo>
                  <a:pt x="11262789" y="3846108"/>
                  <a:pt x="10845343" y="3939710"/>
                  <a:pt x="10425355" y="4022140"/>
                </a:cubicBezTo>
                <a:cubicBezTo>
                  <a:pt x="10092810" y="4087351"/>
                  <a:pt x="9759033" y="4145748"/>
                  <a:pt x="9424022" y="4197302"/>
                </a:cubicBezTo>
                <a:cubicBezTo>
                  <a:pt x="9102997" y="4246959"/>
                  <a:pt x="8781133" y="4291526"/>
                  <a:pt x="8458419" y="4331003"/>
                </a:cubicBezTo>
                <a:cubicBezTo>
                  <a:pt x="8211360" y="4361169"/>
                  <a:pt x="7963792" y="4386742"/>
                  <a:pt x="7715970" y="4410950"/>
                </a:cubicBezTo>
                <a:lnTo>
                  <a:pt x="6951716" y="4476730"/>
                </a:lnTo>
                <a:lnTo>
                  <a:pt x="6936303" y="4478801"/>
                </a:lnTo>
                <a:lnTo>
                  <a:pt x="6790448" y="4490162"/>
                </a:lnTo>
                <a:lnTo>
                  <a:pt x="6799941" y="4491982"/>
                </a:lnTo>
                <a:cubicBezTo>
                  <a:pt x="6811623" y="4492448"/>
                  <a:pt x="6823734" y="4490275"/>
                  <a:pt x="6835432" y="4490275"/>
                </a:cubicBezTo>
                <a:cubicBezTo>
                  <a:pt x="6851580" y="4490275"/>
                  <a:pt x="6867729" y="4487668"/>
                  <a:pt x="6884003" y="4487297"/>
                </a:cubicBezTo>
                <a:cubicBezTo>
                  <a:pt x="7115805" y="4481835"/>
                  <a:pt x="7347351" y="4469668"/>
                  <a:pt x="7578771" y="4454770"/>
                </a:cubicBezTo>
                <a:cubicBezTo>
                  <a:pt x="7927552" y="4432302"/>
                  <a:pt x="8276080" y="4404123"/>
                  <a:pt x="8623845" y="4367873"/>
                </a:cubicBezTo>
                <a:cubicBezTo>
                  <a:pt x="8909939" y="4338575"/>
                  <a:pt x="9195310" y="4303940"/>
                  <a:pt x="9479970" y="4263967"/>
                </a:cubicBezTo>
                <a:cubicBezTo>
                  <a:pt x="9864901" y="4209593"/>
                  <a:pt x="10248014" y="4144879"/>
                  <a:pt x="10629308" y="4069810"/>
                </a:cubicBezTo>
                <a:cubicBezTo>
                  <a:pt x="11090114" y="3978690"/>
                  <a:pt x="11546975" y="3871184"/>
                  <a:pt x="11998498" y="3743816"/>
                </a:cubicBezTo>
                <a:lnTo>
                  <a:pt x="12188952" y="3687715"/>
                </a:lnTo>
                <a:lnTo>
                  <a:pt x="12188952" y="3742439"/>
                </a:lnTo>
                <a:lnTo>
                  <a:pt x="11829257" y="3846853"/>
                </a:lnTo>
                <a:cubicBezTo>
                  <a:pt x="11534769" y="3926550"/>
                  <a:pt x="11238120" y="3997436"/>
                  <a:pt x="10939183" y="4061368"/>
                </a:cubicBezTo>
                <a:cubicBezTo>
                  <a:pt x="10622824" y="4129150"/>
                  <a:pt x="10304941" y="4189147"/>
                  <a:pt x="9985530" y="4241373"/>
                </a:cubicBezTo>
                <a:cubicBezTo>
                  <a:pt x="9720036" y="4284822"/>
                  <a:pt x="9453814" y="4323467"/>
                  <a:pt x="9186882" y="4357320"/>
                </a:cubicBezTo>
                <a:cubicBezTo>
                  <a:pt x="8984197" y="4382894"/>
                  <a:pt x="8781514" y="4406977"/>
                  <a:pt x="8578198" y="4426839"/>
                </a:cubicBezTo>
                <a:cubicBezTo>
                  <a:pt x="8340547" y="4449559"/>
                  <a:pt x="8102644" y="4471034"/>
                  <a:pt x="7864358" y="4488290"/>
                </a:cubicBezTo>
                <a:cubicBezTo>
                  <a:pt x="7554994" y="4510634"/>
                  <a:pt x="7245502" y="4528512"/>
                  <a:pt x="6935502" y="4539684"/>
                </a:cubicBezTo>
                <a:cubicBezTo>
                  <a:pt x="6782917" y="4545147"/>
                  <a:pt x="6630334" y="4548995"/>
                  <a:pt x="6477750" y="4553587"/>
                </a:cubicBezTo>
                <a:cubicBezTo>
                  <a:pt x="6439195" y="4551503"/>
                  <a:pt x="6400529" y="4553128"/>
                  <a:pt x="6362294" y="4558430"/>
                </a:cubicBezTo>
                <a:lnTo>
                  <a:pt x="6057129" y="4558430"/>
                </a:lnTo>
                <a:lnTo>
                  <a:pt x="5977784" y="4553836"/>
                </a:lnTo>
                <a:cubicBezTo>
                  <a:pt x="5740261" y="4541423"/>
                  <a:pt x="5502739" y="4527644"/>
                  <a:pt x="5265087" y="4517587"/>
                </a:cubicBezTo>
                <a:cubicBezTo>
                  <a:pt x="4958267" y="4505171"/>
                  <a:pt x="4651826" y="4484691"/>
                  <a:pt x="4346277" y="4455517"/>
                </a:cubicBezTo>
                <a:cubicBezTo>
                  <a:pt x="4021654" y="4424605"/>
                  <a:pt x="3697795" y="4389970"/>
                  <a:pt x="3373045" y="4356948"/>
                </a:cubicBezTo>
                <a:cubicBezTo>
                  <a:pt x="3035412" y="4322686"/>
                  <a:pt x="2698456" y="4283047"/>
                  <a:pt x="2362173" y="4238021"/>
                </a:cubicBezTo>
                <a:cubicBezTo>
                  <a:pt x="1984692" y="4187868"/>
                  <a:pt x="1608364" y="4130142"/>
                  <a:pt x="1233177" y="4064845"/>
                </a:cubicBezTo>
                <a:cubicBezTo>
                  <a:pt x="842181" y="3996132"/>
                  <a:pt x="453758" y="3917644"/>
                  <a:pt x="68500" y="3825138"/>
                </a:cubicBezTo>
                <a:lnTo>
                  <a:pt x="0" y="3807783"/>
                </a:lnTo>
                <a:lnTo>
                  <a:pt x="0" y="3751294"/>
                </a:lnTo>
                <a:lnTo>
                  <a:pt x="72441" y="3770071"/>
                </a:lnTo>
                <a:cubicBezTo>
                  <a:pt x="247961" y="3812249"/>
                  <a:pt x="424164" y="3851509"/>
                  <a:pt x="600716" y="3888441"/>
                </a:cubicBezTo>
                <a:cubicBezTo>
                  <a:pt x="988279" y="3969255"/>
                  <a:pt x="1378133" y="4038153"/>
                  <a:pt x="1769512" y="4098609"/>
                </a:cubicBezTo>
                <a:cubicBezTo>
                  <a:pt x="2052426" y="4142185"/>
                  <a:pt x="2335725" y="4182282"/>
                  <a:pt x="2613554" y="4215551"/>
                </a:cubicBezTo>
                <a:cubicBezTo>
                  <a:pt x="2605544" y="4218158"/>
                  <a:pt x="2594611" y="4208102"/>
                  <a:pt x="2581134" y="4205620"/>
                </a:cubicBezTo>
                <a:cubicBezTo>
                  <a:pt x="2087178" y="4113668"/>
                  <a:pt x="1597684" y="4002775"/>
                  <a:pt x="1112635" y="3872923"/>
                </a:cubicBezTo>
                <a:cubicBezTo>
                  <a:pt x="880453" y="3810852"/>
                  <a:pt x="649713" y="3744374"/>
                  <a:pt x="420412" y="3673490"/>
                </a:cubicBezTo>
                <a:lnTo>
                  <a:pt x="0" y="3534573"/>
                </a:lnTo>
                <a:close/>
              </a:path>
            </a:pathLst>
          </a:custGeom>
        </p:spPr>
      </p:pic>
      <p:sp>
        <p:nvSpPr>
          <p:cNvPr id="16" name="sketch line">
            <a:extLst>
              <a:ext uri="{FF2B5EF4-FFF2-40B4-BE49-F238E27FC236}">
                <a16:creationId xmlns:a16="http://schemas.microsoft.com/office/drawing/2014/main" id="{3540989C-C7B8-473B-BF87-6F2DA6A900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661305" y="5468206"/>
            <a:ext cx="1371600" cy="18288"/>
          </a:xfrm>
          <a:custGeom>
            <a:avLst/>
            <a:gdLst>
              <a:gd name="connsiteX0" fmla="*/ 0 w 1371600"/>
              <a:gd name="connsiteY0" fmla="*/ 0 h 18288"/>
              <a:gd name="connsiteX1" fmla="*/ 685800 w 1371600"/>
              <a:gd name="connsiteY1" fmla="*/ 0 h 18288"/>
              <a:gd name="connsiteX2" fmla="*/ 1371600 w 1371600"/>
              <a:gd name="connsiteY2" fmla="*/ 0 h 18288"/>
              <a:gd name="connsiteX3" fmla="*/ 1371600 w 1371600"/>
              <a:gd name="connsiteY3" fmla="*/ 18288 h 18288"/>
              <a:gd name="connsiteX4" fmla="*/ 713232 w 1371600"/>
              <a:gd name="connsiteY4" fmla="*/ 18288 h 18288"/>
              <a:gd name="connsiteX5" fmla="*/ 0 w 1371600"/>
              <a:gd name="connsiteY5" fmla="*/ 18288 h 18288"/>
              <a:gd name="connsiteX6" fmla="*/ 0 w 1371600"/>
              <a:gd name="connsiteY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600" h="18288" fill="none" extrusionOk="0">
                <a:moveTo>
                  <a:pt x="0" y="0"/>
                </a:moveTo>
                <a:cubicBezTo>
                  <a:pt x="247303" y="31625"/>
                  <a:pt x="422310" y="-25629"/>
                  <a:pt x="685800" y="0"/>
                </a:cubicBezTo>
                <a:cubicBezTo>
                  <a:pt x="949290" y="25629"/>
                  <a:pt x="1192357" y="6696"/>
                  <a:pt x="1371600" y="0"/>
                </a:cubicBezTo>
                <a:cubicBezTo>
                  <a:pt x="1371355" y="6649"/>
                  <a:pt x="1371915" y="11310"/>
                  <a:pt x="1371600" y="18288"/>
                </a:cubicBezTo>
                <a:cubicBezTo>
                  <a:pt x="1107995" y="26464"/>
                  <a:pt x="1033361" y="32942"/>
                  <a:pt x="713232" y="18288"/>
                </a:cubicBezTo>
                <a:cubicBezTo>
                  <a:pt x="393103" y="3634"/>
                  <a:pt x="289343" y="43221"/>
                  <a:pt x="0" y="18288"/>
                </a:cubicBezTo>
                <a:cubicBezTo>
                  <a:pt x="-459" y="11562"/>
                  <a:pt x="-31" y="5093"/>
                  <a:pt x="0" y="0"/>
                </a:cubicBezTo>
                <a:close/>
              </a:path>
              <a:path w="1371600" h="18288" stroke="0" extrusionOk="0">
                <a:moveTo>
                  <a:pt x="0" y="0"/>
                </a:moveTo>
                <a:cubicBezTo>
                  <a:pt x="170249" y="-24099"/>
                  <a:pt x="504634" y="14338"/>
                  <a:pt x="644652" y="0"/>
                </a:cubicBezTo>
                <a:cubicBezTo>
                  <a:pt x="784670" y="-14338"/>
                  <a:pt x="1087773" y="8679"/>
                  <a:pt x="1371600" y="0"/>
                </a:cubicBezTo>
                <a:cubicBezTo>
                  <a:pt x="1372456" y="3662"/>
                  <a:pt x="1371030" y="13946"/>
                  <a:pt x="1371600" y="18288"/>
                </a:cubicBezTo>
                <a:cubicBezTo>
                  <a:pt x="1176823" y="-1409"/>
                  <a:pt x="900830" y="9989"/>
                  <a:pt x="713232" y="18288"/>
                </a:cubicBezTo>
                <a:cubicBezTo>
                  <a:pt x="525634" y="26587"/>
                  <a:pt x="282837" y="5724"/>
                  <a:pt x="0" y="18288"/>
                </a:cubicBezTo>
                <a:cubicBezTo>
                  <a:pt x="367" y="13143"/>
                  <a:pt x="-823" y="5844"/>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615697673">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7">
            <a:extLst>
              <a:ext uri="{FF2B5EF4-FFF2-40B4-BE49-F238E27FC236}">
                <a16:creationId xmlns:a16="http://schemas.microsoft.com/office/drawing/2014/main" id="{FC4A94CE-735F-C5E8-B16D-3EA6EDD38EB9}"/>
              </a:ext>
            </a:extLst>
          </p:cNvPr>
          <p:cNvSpPr>
            <a:spLocks noGrp="1"/>
          </p:cNvSpPr>
          <p:nvPr>
            <p:ph idx="1"/>
          </p:nvPr>
        </p:nvSpPr>
        <p:spPr>
          <a:xfrm>
            <a:off x="4654294" y="4777739"/>
            <a:ext cx="6897626" cy="1399223"/>
          </a:xfrm>
        </p:spPr>
        <p:txBody>
          <a:bodyPr anchor="ctr">
            <a:normAutofit/>
          </a:bodyPr>
          <a:lstStyle/>
          <a:p>
            <a:r>
              <a:rPr lang="en-US" sz="1900" dirty="0">
                <a:ea typeface="+mn-lt"/>
                <a:cs typeface="+mn-lt"/>
              </a:rPr>
              <a:t>Size: 101,766 encounters, 50 variables, 18 MB.</a:t>
            </a:r>
          </a:p>
          <a:p>
            <a:r>
              <a:rPr lang="en-US" sz="1900" dirty="0">
                <a:ea typeface="+mn-lt"/>
                <a:cs typeface="+mn-lt"/>
              </a:rPr>
              <a:t>Categories: demographics, diagnoses, labs (A1C, glucose), medication use, utilization.</a:t>
            </a:r>
          </a:p>
          <a:p>
            <a:r>
              <a:rPr lang="en-US" sz="1900" dirty="0"/>
              <a:t>Target: 30 day readmission.</a:t>
            </a:r>
          </a:p>
        </p:txBody>
      </p:sp>
      <p:sp>
        <p:nvSpPr>
          <p:cNvPr id="10" name="TextBox 9">
            <a:extLst>
              <a:ext uri="{FF2B5EF4-FFF2-40B4-BE49-F238E27FC236}">
                <a16:creationId xmlns:a16="http://schemas.microsoft.com/office/drawing/2014/main" id="{BC405F7A-0C80-1780-DF2D-B947B3C5974E}"/>
              </a:ext>
            </a:extLst>
          </p:cNvPr>
          <p:cNvSpPr txBox="1"/>
          <p:nvPr/>
        </p:nvSpPr>
        <p:spPr>
          <a:xfrm>
            <a:off x="231494" y="5840392"/>
            <a:ext cx="60960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https://github.com/Data-606-Team-C</a:t>
            </a:r>
          </a:p>
          <a:p>
            <a:pPr algn="ctr"/>
            <a:endParaRPr lang="en-US"/>
          </a:p>
        </p:txBody>
      </p:sp>
    </p:spTree>
    <p:extLst>
      <p:ext uri="{BB962C8B-B14F-4D97-AF65-F5344CB8AC3E}">
        <p14:creationId xmlns:p14="http://schemas.microsoft.com/office/powerpoint/2010/main" val="38651044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25C68-20A7-8981-045F-5FF7397CDCCC}"/>
              </a:ext>
            </a:extLst>
          </p:cNvPr>
          <p:cNvSpPr>
            <a:spLocks noGrp="1"/>
          </p:cNvSpPr>
          <p:nvPr>
            <p:ph type="title"/>
          </p:nvPr>
        </p:nvSpPr>
        <p:spPr/>
        <p:txBody>
          <a:bodyPr>
            <a:normAutofit/>
          </a:bodyPr>
          <a:lstStyle/>
          <a:p>
            <a:r>
              <a:rPr lang="en-US" sz="3200" b="1">
                <a:solidFill>
                  <a:srgbClr val="1F1F1F"/>
                </a:solidFill>
                <a:latin typeface="Aptos Display"/>
                <a:cs typeface="Arial"/>
              </a:rPr>
              <a:t>Business Impact &amp; Deployment</a:t>
            </a:r>
            <a:endParaRPr lang="en-US" sz="3200">
              <a:latin typeface="Aptos Display"/>
            </a:endParaRPr>
          </a:p>
        </p:txBody>
      </p:sp>
      <p:graphicFrame>
        <p:nvGraphicFramePr>
          <p:cNvPr id="5" name="Content Placeholder 4">
            <a:extLst>
              <a:ext uri="{FF2B5EF4-FFF2-40B4-BE49-F238E27FC236}">
                <a16:creationId xmlns:a16="http://schemas.microsoft.com/office/drawing/2014/main" id="{96489E97-A493-F37C-68C0-7F5595C98FAD}"/>
              </a:ext>
            </a:extLst>
          </p:cNvPr>
          <p:cNvGraphicFramePr>
            <a:graphicFrameLocks noGrp="1"/>
          </p:cNvGraphicFramePr>
          <p:nvPr>
            <p:ph idx="1"/>
            <p:extLst>
              <p:ext uri="{D42A27DB-BD31-4B8C-83A1-F6EECF244321}">
                <p14:modId xmlns:p14="http://schemas.microsoft.com/office/powerpoint/2010/main" val="3609595786"/>
              </p:ext>
            </p:extLst>
          </p:nvPr>
        </p:nvGraphicFramePr>
        <p:xfrm>
          <a:off x="838200" y="3519054"/>
          <a:ext cx="10169236" cy="2385567"/>
        </p:xfrm>
        <a:graphic>
          <a:graphicData uri="http://schemas.openxmlformats.org/drawingml/2006/table">
            <a:tbl>
              <a:tblPr bandRow="1">
                <a:tableStyleId>{5C22544A-7EE6-4342-B048-85BDC9FD1C3A}</a:tableStyleId>
              </a:tblPr>
              <a:tblGrid>
                <a:gridCol w="2542309">
                  <a:extLst>
                    <a:ext uri="{9D8B030D-6E8A-4147-A177-3AD203B41FA5}">
                      <a16:colId xmlns:a16="http://schemas.microsoft.com/office/drawing/2014/main" val="2763423974"/>
                    </a:ext>
                  </a:extLst>
                </a:gridCol>
                <a:gridCol w="2542309">
                  <a:extLst>
                    <a:ext uri="{9D8B030D-6E8A-4147-A177-3AD203B41FA5}">
                      <a16:colId xmlns:a16="http://schemas.microsoft.com/office/drawing/2014/main" val="4130032726"/>
                    </a:ext>
                  </a:extLst>
                </a:gridCol>
                <a:gridCol w="2542309">
                  <a:extLst>
                    <a:ext uri="{9D8B030D-6E8A-4147-A177-3AD203B41FA5}">
                      <a16:colId xmlns:a16="http://schemas.microsoft.com/office/drawing/2014/main" val="2124322293"/>
                    </a:ext>
                  </a:extLst>
                </a:gridCol>
                <a:gridCol w="2542309">
                  <a:extLst>
                    <a:ext uri="{9D8B030D-6E8A-4147-A177-3AD203B41FA5}">
                      <a16:colId xmlns:a16="http://schemas.microsoft.com/office/drawing/2014/main" val="759570132"/>
                    </a:ext>
                  </a:extLst>
                </a:gridCol>
              </a:tblGrid>
              <a:tr h="795189">
                <a:tc>
                  <a:txBody>
                    <a:bodyPr/>
                    <a:lstStyle/>
                    <a:p>
                      <a:pPr rtl="0" fontAlgn="t">
                        <a:spcAft>
                          <a:spcPts val="2400"/>
                        </a:spcAft>
                        <a:buNone/>
                      </a:pPr>
                      <a:r>
                        <a:rPr lang="en-US" sz="1400" b="1" i="0" u="none" strike="noStrike">
                          <a:solidFill>
                            <a:srgbClr val="1F1F1F"/>
                          </a:solidFill>
                          <a:effectLst/>
                          <a:latin typeface="Aptos"/>
                        </a:rPr>
                        <a:t>Strategy</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solidFill>
                      <a:srgbClr val="EFEFEF"/>
                    </a:solidFill>
                  </a:tcPr>
                </a:tc>
                <a:tc>
                  <a:txBody>
                    <a:bodyPr/>
                    <a:lstStyle/>
                    <a:p>
                      <a:pPr rtl="0" fontAlgn="t">
                        <a:spcAft>
                          <a:spcPts val="2400"/>
                        </a:spcAft>
                        <a:buNone/>
                      </a:pPr>
                      <a:r>
                        <a:rPr lang="en-US" sz="1400" b="1" i="0" u="none" strike="noStrike">
                          <a:solidFill>
                            <a:srgbClr val="1F1F1F"/>
                          </a:solidFill>
                          <a:effectLst/>
                          <a:latin typeface="Aptos"/>
                        </a:rPr>
                        <a:t>Population Targeted</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solidFill>
                      <a:srgbClr val="EFEFEF"/>
                    </a:solidFill>
                  </a:tcPr>
                </a:tc>
                <a:tc>
                  <a:txBody>
                    <a:bodyPr/>
                    <a:lstStyle/>
                    <a:p>
                      <a:pPr rtl="0" fontAlgn="t">
                        <a:spcAft>
                          <a:spcPts val="2400"/>
                        </a:spcAft>
                        <a:buNone/>
                      </a:pPr>
                      <a:r>
                        <a:rPr lang="en-US" sz="1400" b="1" i="0" u="none" strike="noStrike">
                          <a:solidFill>
                            <a:srgbClr val="1F1F1F"/>
                          </a:solidFill>
                          <a:effectLst/>
                          <a:latin typeface="Aptos"/>
                        </a:rPr>
                        <a:t>Readmissions Captured</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solidFill>
                      <a:srgbClr val="EFEFEF"/>
                    </a:solidFill>
                  </a:tcPr>
                </a:tc>
                <a:tc>
                  <a:txBody>
                    <a:bodyPr/>
                    <a:lstStyle/>
                    <a:p>
                      <a:pPr rtl="0" fontAlgn="t">
                        <a:spcAft>
                          <a:spcPts val="2400"/>
                        </a:spcAft>
                        <a:buNone/>
                      </a:pPr>
                      <a:r>
                        <a:rPr lang="en-US" sz="1400" b="1" i="0" u="none" strike="noStrike">
                          <a:solidFill>
                            <a:srgbClr val="1F1F1F"/>
                          </a:solidFill>
                          <a:effectLst/>
                          <a:latin typeface="Aptos"/>
                        </a:rPr>
                        <a:t>Precision</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solidFill>
                      <a:srgbClr val="EFEFEF"/>
                    </a:solidFill>
                  </a:tcPr>
                </a:tc>
                <a:extLst>
                  <a:ext uri="{0D108BD9-81ED-4DB2-BD59-A6C34878D82A}">
                    <a16:rowId xmlns:a16="http://schemas.microsoft.com/office/drawing/2014/main" val="1668088742"/>
                  </a:ext>
                </a:extLst>
              </a:tr>
              <a:tr h="795189">
                <a:tc>
                  <a:txBody>
                    <a:bodyPr/>
                    <a:lstStyle/>
                    <a:p>
                      <a:pPr rtl="0" fontAlgn="t">
                        <a:spcAft>
                          <a:spcPts val="2400"/>
                        </a:spcAft>
                        <a:buNone/>
                      </a:pPr>
                      <a:r>
                        <a:rPr lang="en-US" sz="1400" b="1" i="0" u="none" strike="noStrike">
                          <a:solidFill>
                            <a:srgbClr val="1F1F1F"/>
                          </a:solidFill>
                          <a:effectLst/>
                          <a:latin typeface="Aptos"/>
                        </a:rPr>
                        <a:t>Random Intervention</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b="0" i="0" u="none" strike="noStrike">
                          <a:solidFill>
                            <a:srgbClr val="1F1F1F"/>
                          </a:solidFill>
                          <a:effectLst/>
                          <a:latin typeface="Aptos"/>
                        </a:rPr>
                        <a:t>100%</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b="0" i="0" u="none" strike="noStrike">
                          <a:solidFill>
                            <a:srgbClr val="1F1F1F"/>
                          </a:solidFill>
                          <a:effectLst/>
                          <a:latin typeface="Aptos"/>
                        </a:rPr>
                        <a:t>100%</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b="0" i="0" u="none" strike="noStrike">
                          <a:solidFill>
                            <a:srgbClr val="1F1F1F"/>
                          </a:solidFill>
                          <a:effectLst/>
                          <a:latin typeface="Aptos"/>
                        </a:rPr>
                        <a:t>11% (Baseline)</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extLst>
                  <a:ext uri="{0D108BD9-81ED-4DB2-BD59-A6C34878D82A}">
                    <a16:rowId xmlns:a16="http://schemas.microsoft.com/office/drawing/2014/main" val="2487132594"/>
                  </a:ext>
                </a:extLst>
              </a:tr>
              <a:tr h="795189">
                <a:tc>
                  <a:txBody>
                    <a:bodyPr/>
                    <a:lstStyle/>
                    <a:p>
                      <a:pPr rtl="0" fontAlgn="t">
                        <a:spcAft>
                          <a:spcPts val="2400"/>
                        </a:spcAft>
                        <a:buNone/>
                      </a:pPr>
                      <a:r>
                        <a:rPr lang="en-US" sz="1400" b="1" i="0" u="none" strike="noStrike">
                          <a:solidFill>
                            <a:srgbClr val="1F1F1F"/>
                          </a:solidFill>
                          <a:effectLst/>
                          <a:latin typeface="Aptos"/>
                        </a:rPr>
                        <a:t>Model-Guided Policy</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b="0" i="0" u="none" strike="noStrike">
                          <a:solidFill>
                            <a:srgbClr val="1F1F1F"/>
                          </a:solidFill>
                          <a:effectLst/>
                          <a:latin typeface="Aptos"/>
                        </a:rPr>
                        <a:t>Top 20%</a:t>
                      </a:r>
                      <a:endParaRPr lang="en-US" sz="1400" b="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b="0" i="0" u="none" strike="noStrike">
                          <a:solidFill>
                            <a:srgbClr val="1F1F1F"/>
                          </a:solidFill>
                          <a:effectLst/>
                          <a:latin typeface="Aptos"/>
                        </a:rPr>
                        <a:t>~38.2%</a:t>
                      </a:r>
                      <a:endParaRPr lang="en-US" sz="1400" b="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b="0" i="0" u="none" strike="noStrike">
                          <a:solidFill>
                            <a:srgbClr val="1F1F1F"/>
                          </a:solidFill>
                          <a:effectLst/>
                          <a:latin typeface="Aptos"/>
                        </a:rPr>
                        <a:t>~21.4%</a:t>
                      </a:r>
                      <a:endParaRPr lang="en-US" sz="1400" b="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extLst>
                  <a:ext uri="{0D108BD9-81ED-4DB2-BD59-A6C34878D82A}">
                    <a16:rowId xmlns:a16="http://schemas.microsoft.com/office/drawing/2014/main" val="2974774638"/>
                  </a:ext>
                </a:extLst>
              </a:tr>
            </a:tbl>
          </a:graphicData>
        </a:graphic>
      </p:graphicFrame>
      <p:sp>
        <p:nvSpPr>
          <p:cNvPr id="6" name="TextBox 5">
            <a:extLst>
              <a:ext uri="{FF2B5EF4-FFF2-40B4-BE49-F238E27FC236}">
                <a16:creationId xmlns:a16="http://schemas.microsoft.com/office/drawing/2014/main" id="{7F4CE618-5A06-225E-7A29-0FDF66DB3611}"/>
              </a:ext>
            </a:extLst>
          </p:cNvPr>
          <p:cNvSpPr txBox="1"/>
          <p:nvPr/>
        </p:nvSpPr>
        <p:spPr>
          <a:xfrm>
            <a:off x="838200" y="1323110"/>
            <a:ext cx="8305800"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r>
              <a:rPr lang="en-US"/>
              <a:t> Policy Recommendation: The "Top 20%" Threshold</a:t>
            </a:r>
          </a:p>
          <a:p>
            <a:r>
              <a:rPr lang="en-US"/>
              <a:t>Instead of intervening on everyone, we target the top risk tier.</a:t>
            </a:r>
          </a:p>
          <a:p>
            <a:endParaRPr lang="en-US"/>
          </a:p>
          <a:p>
            <a:r>
              <a:rPr lang="en-US"/>
              <a:t>Impact: Focusing resources on the top 20% doubles the efficiency of case managers compared to random assignment.</a:t>
            </a:r>
          </a:p>
          <a:p>
            <a:pPr algn="ctr"/>
            <a:endParaRPr lang="en-US"/>
          </a:p>
        </p:txBody>
      </p:sp>
    </p:spTree>
    <p:extLst>
      <p:ext uri="{BB962C8B-B14F-4D97-AF65-F5344CB8AC3E}">
        <p14:creationId xmlns:p14="http://schemas.microsoft.com/office/powerpoint/2010/main" val="2503307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A2503B-3438-781E-4A35-949CB10D994D}"/>
              </a:ext>
            </a:extLst>
          </p:cNvPr>
          <p:cNvSpPr>
            <a:spLocks noGrp="1"/>
          </p:cNvSpPr>
          <p:nvPr>
            <p:ph type="title"/>
          </p:nvPr>
        </p:nvSpPr>
        <p:spPr>
          <a:xfrm>
            <a:off x="708606" y="2067971"/>
            <a:ext cx="3200400" cy="2349335"/>
          </a:xfrm>
        </p:spPr>
        <p:txBody>
          <a:bodyPr>
            <a:normAutofit/>
          </a:bodyPr>
          <a:lstStyle/>
          <a:p>
            <a:r>
              <a:rPr lang="en-US" sz="4100">
                <a:solidFill>
                  <a:srgbClr val="FFFFFF"/>
                </a:solidFill>
              </a:rPr>
              <a:t>Benchmarking Against Prior Studies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83C636F-3C9E-77B2-B1A7-74094694A2A1}"/>
              </a:ext>
            </a:extLst>
          </p:cNvPr>
          <p:cNvSpPr>
            <a:spLocks noGrp="1"/>
          </p:cNvSpPr>
          <p:nvPr>
            <p:ph idx="1"/>
          </p:nvPr>
        </p:nvSpPr>
        <p:spPr>
          <a:xfrm>
            <a:off x="4447308" y="319202"/>
            <a:ext cx="6906491" cy="5857761"/>
          </a:xfrm>
        </p:spPr>
        <p:txBody>
          <a:bodyPr vert="horz" lIns="91440" tIns="45720" rIns="91440" bIns="45720" rtlCol="0" anchor="ctr">
            <a:noAutofit/>
          </a:bodyPr>
          <a:lstStyle/>
          <a:p>
            <a:pPr>
              <a:buNone/>
            </a:pPr>
            <a:r>
              <a:rPr lang="en-US" sz="1200" b="1" dirty="0">
                <a:latin typeface="Aptos"/>
                <a:cs typeface="Arial"/>
              </a:rPr>
              <a:t>How Our Results Compare</a:t>
            </a:r>
            <a:endParaRPr lang="en-US" sz="1200" b="1" dirty="0">
              <a:latin typeface="Aptos"/>
            </a:endParaRPr>
          </a:p>
          <a:p>
            <a:pPr>
              <a:buFont typeface="Arial"/>
              <a:buChar char="•"/>
            </a:pPr>
            <a:r>
              <a:rPr lang="en-US" sz="1200" dirty="0">
                <a:latin typeface="Aptos"/>
                <a:cs typeface="Arial"/>
              </a:rPr>
              <a:t>Strack et al., 2014 (UCI baseline) – AUC 0.61 – 0.63 → our </a:t>
            </a:r>
            <a:r>
              <a:rPr lang="en-US" sz="1200" dirty="0" err="1">
                <a:latin typeface="Aptos"/>
                <a:cs typeface="Arial"/>
              </a:rPr>
              <a:t>XGBoost</a:t>
            </a:r>
            <a:r>
              <a:rPr lang="en-US" sz="1200" dirty="0">
                <a:latin typeface="Aptos"/>
                <a:cs typeface="Arial"/>
              </a:rPr>
              <a:t> 0.675 = major improvement over the original logistic model.</a:t>
            </a:r>
          </a:p>
          <a:p>
            <a:pPr>
              <a:buFont typeface="Arial"/>
              <a:buChar char="•"/>
            </a:pPr>
            <a:r>
              <a:rPr lang="en-US" sz="1200" dirty="0">
                <a:latin typeface="Aptos"/>
                <a:cs typeface="Arial"/>
              </a:rPr>
              <a:t>Wang &amp; Zhu, 2021 – AUC 0.62 – 0.70 → our </a:t>
            </a:r>
            <a:r>
              <a:rPr lang="en-US" sz="1200" dirty="0" err="1">
                <a:latin typeface="Aptos"/>
                <a:cs typeface="Arial"/>
              </a:rPr>
              <a:t>XGBoost</a:t>
            </a:r>
            <a:r>
              <a:rPr lang="en-US" sz="1200" dirty="0">
                <a:latin typeface="Aptos"/>
                <a:cs typeface="Arial"/>
              </a:rPr>
              <a:t> 0.675 = comparable to modern ML benchmarks.</a:t>
            </a:r>
          </a:p>
          <a:p>
            <a:pPr>
              <a:buFont typeface="Arial"/>
              <a:buChar char="•"/>
            </a:pPr>
            <a:r>
              <a:rPr lang="en-US" sz="1200" dirty="0">
                <a:latin typeface="Aptos"/>
                <a:cs typeface="Arial"/>
              </a:rPr>
              <a:t>Shukla &amp; Tripathi, 2020 – AUC 0.71 (embedding model) → our </a:t>
            </a:r>
            <a:r>
              <a:rPr lang="en-US" sz="1200" dirty="0" err="1">
                <a:latin typeface="Aptos"/>
                <a:cs typeface="Arial"/>
              </a:rPr>
              <a:t>XGBoost</a:t>
            </a:r>
            <a:r>
              <a:rPr lang="en-US" sz="1200" dirty="0">
                <a:latin typeface="Aptos"/>
                <a:cs typeface="Arial"/>
              </a:rPr>
              <a:t> 0.675 = slightly lower but close.</a:t>
            </a:r>
          </a:p>
          <a:p>
            <a:pPr>
              <a:buFont typeface="Arial"/>
              <a:buChar char="•"/>
            </a:pPr>
            <a:r>
              <a:rPr lang="en-US" sz="1200" dirty="0">
                <a:latin typeface="Aptos"/>
                <a:cs typeface="Arial"/>
              </a:rPr>
              <a:t>Ashfaq et al., 2019 (deep learning) – AUC 0.73 → our </a:t>
            </a:r>
            <a:r>
              <a:rPr lang="en-US" sz="1200" dirty="0" err="1">
                <a:latin typeface="Aptos"/>
                <a:cs typeface="Arial"/>
              </a:rPr>
              <a:t>XGBoost</a:t>
            </a:r>
            <a:r>
              <a:rPr lang="en-US" sz="1200" dirty="0">
                <a:latin typeface="Aptos"/>
                <a:cs typeface="Arial"/>
              </a:rPr>
              <a:t> 0.675 = near deep-learning performance with simpler, interpretable methods.</a:t>
            </a:r>
            <a:br>
              <a:rPr lang="en-US" sz="1200" dirty="0">
                <a:latin typeface="Aptos"/>
                <a:cs typeface="Arial"/>
              </a:rPr>
            </a:br>
            <a:endParaRPr lang="en-US" sz="1200" dirty="0">
              <a:latin typeface="Aptos"/>
              <a:cs typeface="Arial"/>
            </a:endParaRPr>
          </a:p>
          <a:p>
            <a:pPr indent="0">
              <a:buNone/>
            </a:pPr>
            <a:r>
              <a:rPr lang="en-US" sz="1200" b="1" dirty="0">
                <a:latin typeface="Aptos"/>
                <a:cs typeface="Arial"/>
              </a:rPr>
              <a:t>Interpretation</a:t>
            </a:r>
            <a:endParaRPr lang="en-US" sz="1200" b="1" dirty="0">
              <a:latin typeface="Aptos"/>
            </a:endParaRPr>
          </a:p>
          <a:p>
            <a:r>
              <a:rPr lang="en-US" sz="1200" dirty="0">
                <a:latin typeface="Aptos"/>
                <a:cs typeface="Arial"/>
              </a:rPr>
              <a:t>Our ensemble models (</a:t>
            </a:r>
            <a:r>
              <a:rPr lang="en-US" sz="1200" dirty="0" err="1">
                <a:latin typeface="Aptos"/>
                <a:cs typeface="Arial"/>
              </a:rPr>
              <a:t>XGBoost</a:t>
            </a:r>
            <a:r>
              <a:rPr lang="en-US" sz="1200" dirty="0">
                <a:latin typeface="Aptos"/>
                <a:cs typeface="Arial"/>
              </a:rPr>
              <a:t>, Gradient Boosting) perform on par with or better than most published traditional ML approaches.</a:t>
            </a:r>
            <a:endParaRPr lang="en-US" sz="1200" dirty="0">
              <a:latin typeface="Aptos"/>
            </a:endParaRPr>
          </a:p>
          <a:p>
            <a:r>
              <a:rPr lang="en-US" sz="1200" dirty="0">
                <a:latin typeface="Aptos"/>
                <a:cs typeface="Arial"/>
              </a:rPr>
              <a:t>They achieve strong, stable AUC and PR-AUC scores while remaining easier to interpret and deploy.</a:t>
            </a:r>
          </a:p>
          <a:p>
            <a:endParaRPr lang="en-US" sz="1200" dirty="0">
              <a:latin typeface="Aptos"/>
              <a:cs typeface="Arial"/>
            </a:endParaRPr>
          </a:p>
          <a:p>
            <a:pPr>
              <a:buNone/>
            </a:pPr>
            <a:r>
              <a:rPr lang="en-US" sz="1200" b="1" dirty="0">
                <a:latin typeface="Aptos"/>
                <a:cs typeface="Arial"/>
              </a:rPr>
              <a:t>Key Takeaways</a:t>
            </a:r>
            <a:endParaRPr lang="en-US" sz="1200" b="1" dirty="0">
              <a:latin typeface="Aptos"/>
            </a:endParaRPr>
          </a:p>
          <a:p>
            <a:pPr>
              <a:buFont typeface="Arial"/>
              <a:buChar char="•"/>
            </a:pPr>
            <a:r>
              <a:rPr lang="en-US" sz="1200" dirty="0">
                <a:latin typeface="Aptos"/>
                <a:cs typeface="Arial"/>
              </a:rPr>
              <a:t>Best Model: </a:t>
            </a:r>
            <a:r>
              <a:rPr lang="en-US" sz="1200" dirty="0" err="1">
                <a:latin typeface="Aptos"/>
                <a:cs typeface="Arial"/>
              </a:rPr>
              <a:t>XGBoost</a:t>
            </a:r>
            <a:r>
              <a:rPr lang="en-US" sz="1200" dirty="0">
                <a:latin typeface="Aptos"/>
                <a:cs typeface="Arial"/>
              </a:rPr>
              <a:t> (ROC-AUC ≈ 0.675, PR-AUC ≈ 0.214)</a:t>
            </a:r>
          </a:p>
          <a:p>
            <a:pPr>
              <a:buFont typeface="Arial"/>
              <a:buChar char="•"/>
            </a:pPr>
            <a:r>
              <a:rPr lang="en-US" sz="1200" dirty="0">
                <a:latin typeface="Aptos"/>
                <a:cs typeface="Arial"/>
              </a:rPr>
              <a:t>Clinical Targeting: Gradient Boosting slightly higher precision @ 10 %.</a:t>
            </a:r>
          </a:p>
          <a:p>
            <a:pPr>
              <a:buFont typeface="Arial"/>
              <a:buChar char="•"/>
            </a:pPr>
            <a:r>
              <a:rPr lang="en-US" sz="1200" dirty="0">
                <a:latin typeface="Aptos"/>
                <a:cs typeface="Arial"/>
              </a:rPr>
              <a:t>Consistency: Results align with the 0.62–0.73 AUC range reported across the literature.</a:t>
            </a:r>
          </a:p>
        </p:txBody>
      </p:sp>
    </p:spTree>
    <p:extLst>
      <p:ext uri="{BB962C8B-B14F-4D97-AF65-F5344CB8AC3E}">
        <p14:creationId xmlns:p14="http://schemas.microsoft.com/office/powerpoint/2010/main" val="18919006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6F8BE8-5370-DBEF-C1EB-7980355180E4}"/>
              </a:ext>
            </a:extLst>
          </p:cNvPr>
          <p:cNvSpPr>
            <a:spLocks noGrp="1"/>
          </p:cNvSpPr>
          <p:nvPr>
            <p:ph type="title"/>
          </p:nvPr>
        </p:nvSpPr>
        <p:spPr>
          <a:xfrm>
            <a:off x="761803" y="350196"/>
            <a:ext cx="4885029" cy="1624520"/>
          </a:xfrm>
        </p:spPr>
        <p:txBody>
          <a:bodyPr anchor="ctr">
            <a:normAutofit/>
          </a:bodyPr>
          <a:lstStyle/>
          <a:p>
            <a:r>
              <a:rPr lang="en-US" sz="4000" err="1"/>
              <a:t>Gradio</a:t>
            </a:r>
            <a:r>
              <a:rPr lang="en-US" sz="4000"/>
              <a:t> Demonstration </a:t>
            </a:r>
          </a:p>
        </p:txBody>
      </p:sp>
      <p:sp>
        <p:nvSpPr>
          <p:cNvPr id="3" name="Content Placeholder 2">
            <a:extLst>
              <a:ext uri="{FF2B5EF4-FFF2-40B4-BE49-F238E27FC236}">
                <a16:creationId xmlns:a16="http://schemas.microsoft.com/office/drawing/2014/main" id="{77AE37DE-B76F-19A4-B3F1-A0CB8B3E517C}"/>
              </a:ext>
            </a:extLst>
          </p:cNvPr>
          <p:cNvSpPr>
            <a:spLocks noGrp="1"/>
          </p:cNvSpPr>
          <p:nvPr>
            <p:ph idx="1"/>
          </p:nvPr>
        </p:nvSpPr>
        <p:spPr>
          <a:xfrm>
            <a:off x="761802" y="2285035"/>
            <a:ext cx="4646905" cy="3613149"/>
          </a:xfrm>
        </p:spPr>
        <p:txBody>
          <a:bodyPr vert="horz" lIns="91440" tIns="45720" rIns="91440" bIns="45720" rtlCol="0" anchor="ctr">
            <a:normAutofit/>
          </a:bodyPr>
          <a:lstStyle/>
          <a:p>
            <a:r>
              <a:rPr lang="en-US" sz="2000" dirty="0"/>
              <a:t>Model will classify whether patient is at risk for &lt;30 days readmittance</a:t>
            </a:r>
          </a:p>
          <a:p>
            <a:r>
              <a:rPr lang="en-US" sz="2000" dirty="0"/>
              <a:t>Client can input top features</a:t>
            </a:r>
          </a:p>
          <a:p>
            <a:pPr lvl="1">
              <a:buFont typeface="Courier New,monospace" panose="020B0604020202020204" pitchFamily="34" charset="0"/>
              <a:buChar char="o"/>
            </a:pPr>
            <a:r>
              <a:rPr lang="en-US" sz="2000" dirty="0"/>
              <a:t>This is for clean demo purposes</a:t>
            </a:r>
          </a:p>
          <a:p>
            <a:pPr lvl="1">
              <a:buFont typeface="Courier New,monospace" panose="020B0604020202020204" pitchFamily="34" charset="0"/>
              <a:buChar char="o"/>
            </a:pPr>
            <a:r>
              <a:rPr lang="en-US" sz="2000" dirty="0"/>
              <a:t>Final product can allow for all features</a:t>
            </a:r>
          </a:p>
          <a:p>
            <a:r>
              <a:rPr lang="en-US" sz="2000" dirty="0"/>
              <a:t>Client can choose to adjust patient's treatment</a:t>
            </a:r>
          </a:p>
        </p:txBody>
      </p:sp>
      <p:pic>
        <p:nvPicPr>
          <p:cNvPr id="4" name="Screen Recording 2025-12-09 193008">
            <a:hlinkClick r:id="" action="ppaction://media"/>
            <a:extLst>
              <a:ext uri="{FF2B5EF4-FFF2-40B4-BE49-F238E27FC236}">
                <a16:creationId xmlns:a16="http://schemas.microsoft.com/office/drawing/2014/main" id="{4EB36BBB-8FA6-9585-0F4C-9F135B81F45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60352" y="685800"/>
            <a:ext cx="4922837" cy="5486400"/>
          </a:xfrm>
          <a:prstGeom prst="rect">
            <a:avLst/>
          </a:prstGeom>
        </p:spPr>
      </p:pic>
    </p:spTree>
    <p:extLst>
      <p:ext uri="{BB962C8B-B14F-4D97-AF65-F5344CB8AC3E}">
        <p14:creationId xmlns:p14="http://schemas.microsoft.com/office/powerpoint/2010/main" val="1577753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86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White arrows painted on the asphalt">
            <a:extLst>
              <a:ext uri="{FF2B5EF4-FFF2-40B4-BE49-F238E27FC236}">
                <a16:creationId xmlns:a16="http://schemas.microsoft.com/office/drawing/2014/main" id="{43BE8CFB-AF19-E152-DC0A-10756C725743}"/>
              </a:ext>
            </a:extLst>
          </p:cNvPr>
          <p:cNvPicPr>
            <a:picLocks noChangeAspect="1"/>
          </p:cNvPicPr>
          <p:nvPr/>
        </p:nvPicPr>
        <p:blipFill>
          <a:blip r:embed="rId2"/>
          <a:srcRect l="2994" r="3594" b="-1"/>
          <a:stretch>
            <a:fillRect/>
          </a:stretch>
        </p:blipFill>
        <p:spPr>
          <a:xfrm>
            <a:off x="2522356" y="10"/>
            <a:ext cx="9669642" cy="6857990"/>
          </a:xfrm>
          <a:prstGeom prst="rect">
            <a:avLst/>
          </a:prstGeom>
        </p:spPr>
      </p:pic>
      <p:sp>
        <p:nvSpPr>
          <p:cNvPr id="20" name="Rectangle 19">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820B16-D9A8-0095-1B1B-EE2DC44B61A9}"/>
              </a:ext>
            </a:extLst>
          </p:cNvPr>
          <p:cNvSpPr>
            <a:spLocks noGrp="1"/>
          </p:cNvSpPr>
          <p:nvPr>
            <p:ph type="title"/>
          </p:nvPr>
        </p:nvSpPr>
        <p:spPr>
          <a:xfrm>
            <a:off x="838200" y="365125"/>
            <a:ext cx="3822189" cy="1899912"/>
          </a:xfrm>
        </p:spPr>
        <p:txBody>
          <a:bodyPr vert="horz" lIns="91440" tIns="45720" rIns="91440" bIns="45720" rtlCol="0" anchor="ctr">
            <a:normAutofit/>
          </a:bodyPr>
          <a:lstStyle/>
          <a:p>
            <a:r>
              <a:rPr lang="en-US" sz="4000"/>
              <a:t>Thank You.  </a:t>
            </a:r>
            <a:br>
              <a:rPr lang="en-US" sz="4000"/>
            </a:br>
            <a:r>
              <a:rPr lang="en-US" sz="4000"/>
              <a:t>Any Questions?</a:t>
            </a:r>
          </a:p>
        </p:txBody>
      </p:sp>
      <p:sp>
        <p:nvSpPr>
          <p:cNvPr id="3" name="TextBox 2">
            <a:extLst>
              <a:ext uri="{FF2B5EF4-FFF2-40B4-BE49-F238E27FC236}">
                <a16:creationId xmlns:a16="http://schemas.microsoft.com/office/drawing/2014/main" id="{377D2918-7005-82F4-9F9A-ACD14506C29D}"/>
              </a:ext>
            </a:extLst>
          </p:cNvPr>
          <p:cNvSpPr txBox="1"/>
          <p:nvPr/>
        </p:nvSpPr>
        <p:spPr>
          <a:xfrm>
            <a:off x="838200" y="2023893"/>
            <a:ext cx="3822189" cy="4289838"/>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fontScale="92500" lnSpcReduction="10000"/>
          </a:bodyPr>
          <a:lstStyle/>
          <a:p>
            <a:pPr>
              <a:lnSpc>
                <a:spcPct val="90000"/>
              </a:lnSpc>
              <a:spcAft>
                <a:spcPts val="600"/>
              </a:spcAft>
            </a:pPr>
            <a:r>
              <a:rPr lang="en-US" sz="1000"/>
              <a:t>                                           REFERENCES</a:t>
            </a:r>
            <a:endParaRPr lang="en-US"/>
          </a:p>
          <a:p>
            <a:pPr>
              <a:lnSpc>
                <a:spcPct val="90000"/>
              </a:lnSpc>
              <a:spcAft>
                <a:spcPts val="600"/>
              </a:spcAft>
            </a:pPr>
            <a:endParaRPr lang="en-US" sz="1000"/>
          </a:p>
          <a:p>
            <a:pPr indent="-228600">
              <a:lnSpc>
                <a:spcPct val="90000"/>
              </a:lnSpc>
              <a:spcAft>
                <a:spcPts val="600"/>
              </a:spcAft>
              <a:buFont typeface="Arial" panose="020B0604020202020204" pitchFamily="34" charset="0"/>
              <a:buChar char="•"/>
            </a:pPr>
            <a:r>
              <a:rPr lang="en-US" sz="1000"/>
              <a:t>Ashfaq, A., Sant’Anna, A., </a:t>
            </a:r>
            <a:r>
              <a:rPr lang="en-US" sz="1000" err="1"/>
              <a:t>Lingman</a:t>
            </a:r>
            <a:r>
              <a:rPr lang="en-US" sz="1000"/>
              <a:t>, M., &amp; Nowaczyk, S. (2019). Readmission prediction using deep learning on electronic health records. </a:t>
            </a:r>
            <a:r>
              <a:rPr lang="en-US" sz="1000" i="1"/>
              <a:t>Journal of Biomedical Informatics, 97</a:t>
            </a:r>
            <a:r>
              <a:rPr lang="en-US" sz="1000"/>
              <a:t>, 103271. </a:t>
            </a:r>
            <a:r>
              <a:rPr lang="en-US" sz="1000">
                <a:hlinkClick r:id="rId3"/>
              </a:rPr>
              <a:t>https://doi.org/10.1016/j.jbi.2019.103271</a:t>
            </a:r>
          </a:p>
          <a:p>
            <a:pPr indent="-228600">
              <a:lnSpc>
                <a:spcPct val="90000"/>
              </a:lnSpc>
              <a:spcAft>
                <a:spcPts val="600"/>
              </a:spcAft>
              <a:buFont typeface="Arial" panose="020B0604020202020204" pitchFamily="34" charset="0"/>
              <a:buChar char="•"/>
            </a:pPr>
            <a:endParaRPr lang="en-US" sz="1000">
              <a:ea typeface="+mn-lt"/>
              <a:cs typeface="+mn-lt"/>
            </a:endParaRPr>
          </a:p>
          <a:p>
            <a:pPr indent="-228600">
              <a:lnSpc>
                <a:spcPct val="90000"/>
              </a:lnSpc>
              <a:spcAft>
                <a:spcPts val="600"/>
              </a:spcAft>
              <a:buFont typeface="Arial" panose="020B0604020202020204" pitchFamily="34" charset="0"/>
              <a:buChar char="•"/>
            </a:pPr>
            <a:r>
              <a:rPr lang="en-US" sz="1000">
                <a:ea typeface="+mn-lt"/>
                <a:cs typeface="+mn-lt"/>
              </a:rPr>
              <a:t>Emi-Johnson O., Nkrumah K. "Predicting 30-Day Hospital Readmission in Patients With Diabetes Using Machine Learning on Electronic Health Record Data." (April 17, 2025), </a:t>
            </a:r>
            <a:r>
              <a:rPr lang="en-US" sz="1000" err="1">
                <a:ea typeface="+mn-lt"/>
                <a:cs typeface="+mn-lt"/>
              </a:rPr>
              <a:t>Cureus</a:t>
            </a:r>
            <a:r>
              <a:rPr lang="en-US" sz="1000">
                <a:ea typeface="+mn-lt"/>
                <a:cs typeface="+mn-lt"/>
              </a:rPr>
              <a:t> 17(4): e82437. DOI 10.7759/cureus.82437</a:t>
            </a:r>
            <a:endParaRPr lang="en-US" sz="1000"/>
          </a:p>
          <a:p>
            <a:pPr indent="-228600">
              <a:lnSpc>
                <a:spcPct val="90000"/>
              </a:lnSpc>
              <a:spcAft>
                <a:spcPts val="600"/>
              </a:spcAft>
              <a:buFont typeface="Arial" panose="020B0604020202020204" pitchFamily="34" charset="0"/>
              <a:buChar char="•"/>
            </a:pPr>
            <a:endParaRPr lang="en-US" sz="1000"/>
          </a:p>
          <a:p>
            <a:pPr indent="-228600">
              <a:lnSpc>
                <a:spcPct val="90000"/>
              </a:lnSpc>
              <a:spcAft>
                <a:spcPts val="600"/>
              </a:spcAft>
              <a:buFont typeface="Arial" panose="020B0604020202020204" pitchFamily="34" charset="0"/>
              <a:buChar char="•"/>
            </a:pPr>
            <a:r>
              <a:rPr lang="en-US" sz="1000"/>
              <a:t>Shukla, S., &amp; Tripathi, S. P. (2020). EmbPred30: Assessing 30-days readmission for diabetic patients using categorical embeddings. </a:t>
            </a:r>
            <a:r>
              <a:rPr lang="en-US" sz="1000" i="1" err="1"/>
              <a:t>arXiv</a:t>
            </a:r>
            <a:r>
              <a:rPr lang="en-US" sz="1000" i="1"/>
              <a:t> preprint</a:t>
            </a:r>
            <a:r>
              <a:rPr lang="en-US" sz="1000"/>
              <a:t>, arXiv:2002.11215. https://arxiv.org/abs/2002.11215</a:t>
            </a:r>
          </a:p>
          <a:p>
            <a:pPr indent="-228600">
              <a:lnSpc>
                <a:spcPct val="90000"/>
              </a:lnSpc>
              <a:spcAft>
                <a:spcPts val="600"/>
              </a:spcAft>
              <a:buFont typeface="Arial" panose="020B0604020202020204" pitchFamily="34" charset="0"/>
              <a:buChar char="•"/>
            </a:pPr>
            <a:endParaRPr lang="en-US" sz="1000"/>
          </a:p>
          <a:p>
            <a:pPr indent="-228600">
              <a:lnSpc>
                <a:spcPct val="90000"/>
              </a:lnSpc>
              <a:spcAft>
                <a:spcPts val="600"/>
              </a:spcAft>
              <a:buFont typeface="Arial" panose="020B0604020202020204" pitchFamily="34" charset="0"/>
              <a:buChar char="•"/>
            </a:pPr>
            <a:r>
              <a:rPr lang="en-US" sz="1000"/>
              <a:t>Strack, B., DeShazo, J. P., Gennings, C., Olmo, J. L., Ventura, S., </a:t>
            </a:r>
            <a:r>
              <a:rPr lang="en-US" sz="1000" err="1"/>
              <a:t>Cios</a:t>
            </a:r>
            <a:r>
              <a:rPr lang="en-US" sz="1000"/>
              <a:t>, K. J., &amp; Clore, J. N. (2014). Impact of HbA1c measurement on hospital readmission rates: Analysis of 70,000 clinical database patient records. </a:t>
            </a:r>
            <a:r>
              <a:rPr lang="en-US" sz="1000" i="1"/>
              <a:t>BioMed Research International</a:t>
            </a:r>
            <a:r>
              <a:rPr lang="en-US" sz="1000"/>
              <a:t>, 2014, 781670. https://doi.org/10.1155/2014/781670</a:t>
            </a:r>
          </a:p>
          <a:p>
            <a:pPr indent="-228600">
              <a:lnSpc>
                <a:spcPct val="90000"/>
              </a:lnSpc>
              <a:spcAft>
                <a:spcPts val="600"/>
              </a:spcAft>
              <a:buFont typeface="Arial" panose="020B0604020202020204" pitchFamily="34" charset="0"/>
              <a:buChar char="•"/>
            </a:pPr>
            <a:endParaRPr lang="en-US" sz="1000"/>
          </a:p>
          <a:p>
            <a:pPr indent="-228600">
              <a:lnSpc>
                <a:spcPct val="90000"/>
              </a:lnSpc>
              <a:spcAft>
                <a:spcPts val="600"/>
              </a:spcAft>
              <a:buFont typeface="Arial" panose="020B0604020202020204" pitchFamily="34" charset="0"/>
              <a:buChar char="•"/>
            </a:pPr>
            <a:r>
              <a:rPr lang="en-US" sz="1000"/>
              <a:t>Wang, S., &amp; Zhu, X. (2021). Predictive modeling of hospital readmission: Challenges and solutions. </a:t>
            </a:r>
            <a:r>
              <a:rPr lang="en-US" sz="1000" i="1" err="1"/>
              <a:t>arXiv</a:t>
            </a:r>
            <a:r>
              <a:rPr lang="en-US" sz="1000" i="1"/>
              <a:t> preprint</a:t>
            </a:r>
            <a:r>
              <a:rPr lang="en-US" sz="1000"/>
              <a:t>, arXiv:2106.08488. </a:t>
            </a:r>
            <a:r>
              <a:rPr lang="en-US" sz="1000">
                <a:hlinkClick r:id="rId4"/>
              </a:rPr>
              <a:t>https://arxiv.org/abs/2106.08488</a:t>
            </a:r>
          </a:p>
          <a:p>
            <a:pPr>
              <a:lnSpc>
                <a:spcPct val="90000"/>
              </a:lnSpc>
              <a:spcAft>
                <a:spcPts val="600"/>
              </a:spcAft>
            </a:pPr>
            <a:endParaRPr lang="en-US" sz="1000">
              <a:ea typeface="+mn-lt"/>
              <a:cs typeface="+mn-lt"/>
            </a:endParaRPr>
          </a:p>
          <a:p>
            <a:pPr indent="-228600">
              <a:lnSpc>
                <a:spcPct val="90000"/>
              </a:lnSpc>
              <a:spcAft>
                <a:spcPts val="600"/>
              </a:spcAft>
              <a:buFont typeface="Arial" panose="020B0604020202020204" pitchFamily="34" charset="0"/>
              <a:buChar char="•"/>
            </a:pPr>
            <a:r>
              <a:rPr lang="en-US" sz="1000">
                <a:ea typeface="+mn-lt"/>
                <a:cs typeface="+mn-lt"/>
              </a:rPr>
              <a:t>Burrill, L. UC Berkeley (2025). </a:t>
            </a:r>
            <a:r>
              <a:rPr lang="en-US" sz="1000" i="1" err="1">
                <a:solidFill>
                  <a:srgbClr val="000000"/>
                </a:solidFill>
                <a:ea typeface="+mn-lt"/>
                <a:cs typeface="+mn-lt"/>
              </a:rPr>
              <a:t>diabetes_readmission</a:t>
            </a:r>
            <a:r>
              <a:rPr lang="en-US" sz="1000">
                <a:ea typeface="+mn-lt"/>
                <a:cs typeface="+mn-lt"/>
              </a:rPr>
              <a:t> [Computer software]. https://github.com/lelandburrill/diabetes_readmission</a:t>
            </a:r>
            <a:endParaRPr lang="en-US" sz="1000"/>
          </a:p>
          <a:p>
            <a:pPr indent="-228600">
              <a:lnSpc>
                <a:spcPct val="90000"/>
              </a:lnSpc>
              <a:spcAft>
                <a:spcPts val="600"/>
              </a:spcAft>
              <a:buFont typeface="Arial" panose="020B0604020202020204" pitchFamily="34" charset="0"/>
              <a:buChar char="•"/>
            </a:pPr>
            <a:endParaRPr lang="en-US" sz="1000"/>
          </a:p>
        </p:txBody>
      </p:sp>
    </p:spTree>
    <p:extLst>
      <p:ext uri="{BB962C8B-B14F-4D97-AF65-F5344CB8AC3E}">
        <p14:creationId xmlns:p14="http://schemas.microsoft.com/office/powerpoint/2010/main" val="41265024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3" name="Arc 32">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35" name="Freeform: Shape 34">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Content Placeholder 3" descr="A close-up of a document&#10;&#10;AI-generated content may be incorrect.">
            <a:extLst>
              <a:ext uri="{FF2B5EF4-FFF2-40B4-BE49-F238E27FC236}">
                <a16:creationId xmlns:a16="http://schemas.microsoft.com/office/drawing/2014/main" id="{97B88930-DB56-0B81-D805-EBE5A4AC4E3D}"/>
              </a:ext>
            </a:extLst>
          </p:cNvPr>
          <p:cNvPicPr>
            <a:picLocks noGrp="1" noChangeAspect="1"/>
          </p:cNvPicPr>
          <p:nvPr>
            <p:ph idx="1"/>
          </p:nvPr>
        </p:nvPicPr>
        <p:blipFill>
          <a:blip r:embed="rId2"/>
          <a:stretch>
            <a:fillRect/>
          </a:stretch>
        </p:blipFill>
        <p:spPr>
          <a:xfrm>
            <a:off x="846850" y="511293"/>
            <a:ext cx="4490044" cy="5665670"/>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7" name="TextBox 6">
            <a:extLst>
              <a:ext uri="{FF2B5EF4-FFF2-40B4-BE49-F238E27FC236}">
                <a16:creationId xmlns:a16="http://schemas.microsoft.com/office/drawing/2014/main" id="{BAFEB2DC-4C62-90D3-68BF-60BE425F6656}"/>
              </a:ext>
            </a:extLst>
          </p:cNvPr>
          <p:cNvSpPr txBox="1"/>
          <p:nvPr/>
        </p:nvSpPr>
        <p:spPr>
          <a:xfrm>
            <a:off x="5894962" y="1005418"/>
            <a:ext cx="6095445" cy="5166723"/>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fontScale="85000" lnSpcReduction="20000"/>
          </a:bodyPr>
          <a:lstStyle/>
          <a:p>
            <a:pPr>
              <a:lnSpc>
                <a:spcPct val="90000"/>
              </a:lnSpc>
              <a:spcAft>
                <a:spcPts val="600"/>
              </a:spcAft>
            </a:pPr>
            <a:r>
              <a:rPr lang="en-US"/>
              <a:t>Machine Learning – Classification</a:t>
            </a:r>
          </a:p>
          <a:p>
            <a:pPr indent="-228600">
              <a:lnSpc>
                <a:spcPct val="90000"/>
              </a:lnSpc>
              <a:spcAft>
                <a:spcPts val="600"/>
              </a:spcAft>
              <a:buFont typeface="Arial" panose="020B0604020202020204" pitchFamily="34" charset="0"/>
              <a:buChar char="•"/>
            </a:pPr>
            <a:endParaRPr lang="en-US"/>
          </a:p>
          <a:p>
            <a:pPr>
              <a:lnSpc>
                <a:spcPct val="90000"/>
              </a:lnSpc>
              <a:spcAft>
                <a:spcPts val="600"/>
              </a:spcAft>
            </a:pPr>
            <a:r>
              <a:rPr lang="en-US"/>
              <a:t>Target ('readmitted') has 3 categories: </a:t>
            </a:r>
          </a:p>
          <a:p>
            <a:pPr lvl="1" indent="-228600">
              <a:lnSpc>
                <a:spcPct val="90000"/>
              </a:lnSpc>
              <a:spcAft>
                <a:spcPts val="600"/>
              </a:spcAft>
              <a:buFont typeface="Courier New" panose="020B0604020202020204" pitchFamily="34" charset="0"/>
              <a:buChar char="o"/>
            </a:pPr>
            <a:r>
              <a:rPr lang="en-US"/>
              <a:t>&lt;30 (the focus of our classification)</a:t>
            </a:r>
          </a:p>
          <a:p>
            <a:pPr lvl="1" indent="-228600">
              <a:lnSpc>
                <a:spcPct val="90000"/>
              </a:lnSpc>
              <a:spcAft>
                <a:spcPts val="600"/>
              </a:spcAft>
              <a:buFont typeface="Courier New" panose="020B0604020202020204" pitchFamily="34" charset="0"/>
              <a:buChar char="o"/>
            </a:pPr>
            <a:r>
              <a:rPr lang="en-US"/>
              <a:t>&gt;30</a:t>
            </a:r>
          </a:p>
          <a:p>
            <a:pPr lvl="1" indent="-228600">
              <a:lnSpc>
                <a:spcPct val="90000"/>
              </a:lnSpc>
              <a:spcAft>
                <a:spcPts val="600"/>
              </a:spcAft>
              <a:buFont typeface="Courier New" panose="020B0604020202020204" pitchFamily="34" charset="0"/>
              <a:buChar char="o"/>
            </a:pPr>
            <a:r>
              <a:rPr lang="en-US"/>
              <a:t>NO</a:t>
            </a:r>
          </a:p>
          <a:p>
            <a:pPr indent="-228600">
              <a:lnSpc>
                <a:spcPct val="90000"/>
              </a:lnSpc>
              <a:spcAft>
                <a:spcPts val="600"/>
              </a:spcAft>
              <a:buFont typeface="Arial" panose="020B0604020202020204" pitchFamily="34" charset="0"/>
              <a:buChar char="•"/>
            </a:pPr>
            <a:endParaRPr lang="en-US"/>
          </a:p>
          <a:p>
            <a:pPr>
              <a:lnSpc>
                <a:spcPct val="90000"/>
              </a:lnSpc>
              <a:spcAft>
                <a:spcPts val="600"/>
              </a:spcAft>
            </a:pPr>
            <a:r>
              <a:rPr lang="en-US"/>
              <a:t>Features kept even though missing values:</a:t>
            </a:r>
          </a:p>
          <a:p>
            <a:pPr indent="-228600">
              <a:lnSpc>
                <a:spcPct val="90000"/>
              </a:lnSpc>
              <a:spcAft>
                <a:spcPts val="600"/>
              </a:spcAft>
              <a:buFont typeface="Arial" panose="020B0604020202020204" pitchFamily="34" charset="0"/>
              <a:buChar char="•"/>
            </a:pPr>
            <a:r>
              <a:rPr lang="en-US"/>
              <a:t>A1C test result</a:t>
            </a:r>
          </a:p>
          <a:p>
            <a:pPr indent="-228600">
              <a:lnSpc>
                <a:spcPct val="90000"/>
              </a:lnSpc>
              <a:spcAft>
                <a:spcPts val="600"/>
              </a:spcAft>
              <a:buFont typeface="Arial" panose="020B0604020202020204" pitchFamily="34" charset="0"/>
              <a:buChar char="•"/>
            </a:pPr>
            <a:r>
              <a:rPr lang="en-US"/>
              <a:t>Glucose serum test result</a:t>
            </a:r>
          </a:p>
          <a:p>
            <a:pPr indent="-228600">
              <a:lnSpc>
                <a:spcPct val="90000"/>
              </a:lnSpc>
              <a:spcAft>
                <a:spcPts val="600"/>
              </a:spcAft>
              <a:buFont typeface="Arial" panose="020B0604020202020204" pitchFamily="34" charset="0"/>
              <a:buChar char="•"/>
            </a:pPr>
            <a:endParaRPr lang="en-US"/>
          </a:p>
          <a:p>
            <a:pPr>
              <a:lnSpc>
                <a:spcPct val="90000"/>
              </a:lnSpc>
              <a:spcAft>
                <a:spcPts val="600"/>
              </a:spcAft>
            </a:pPr>
            <a:r>
              <a:rPr lang="en-US"/>
              <a:t>Unnecessary features (administrative or missing values):</a:t>
            </a:r>
          </a:p>
          <a:p>
            <a:pPr indent="-228600">
              <a:lnSpc>
                <a:spcPct val="90000"/>
              </a:lnSpc>
              <a:spcAft>
                <a:spcPts val="600"/>
              </a:spcAft>
              <a:buFont typeface="Arial" panose="020B0604020202020204" pitchFamily="34" charset="0"/>
              <a:buChar char="•"/>
            </a:pPr>
            <a:r>
              <a:rPr lang="en-US"/>
              <a:t>weight</a:t>
            </a:r>
          </a:p>
          <a:p>
            <a:pPr indent="-228600">
              <a:lnSpc>
                <a:spcPct val="90000"/>
              </a:lnSpc>
              <a:spcAft>
                <a:spcPts val="600"/>
              </a:spcAft>
              <a:buFont typeface="Arial" panose="020B0604020202020204" pitchFamily="34" charset="0"/>
              <a:buChar char="•"/>
            </a:pPr>
            <a:r>
              <a:rPr lang="en-US"/>
              <a:t>admission type</a:t>
            </a:r>
          </a:p>
          <a:p>
            <a:pPr indent="-228600">
              <a:lnSpc>
                <a:spcPct val="90000"/>
              </a:lnSpc>
              <a:spcAft>
                <a:spcPts val="600"/>
              </a:spcAft>
              <a:buFont typeface="Arial" panose="020B0604020202020204" pitchFamily="34" charset="0"/>
              <a:buChar char="•"/>
            </a:pPr>
            <a:r>
              <a:rPr lang="en-US"/>
              <a:t>admission source</a:t>
            </a:r>
          </a:p>
          <a:p>
            <a:pPr indent="-228600">
              <a:lnSpc>
                <a:spcPct val="90000"/>
              </a:lnSpc>
              <a:spcAft>
                <a:spcPts val="600"/>
              </a:spcAft>
              <a:buFont typeface="Arial" panose="020B0604020202020204" pitchFamily="34" charset="0"/>
              <a:buChar char="•"/>
            </a:pPr>
            <a:r>
              <a:rPr lang="en-US"/>
              <a:t>payer code</a:t>
            </a:r>
          </a:p>
          <a:p>
            <a:pPr indent="-228600">
              <a:lnSpc>
                <a:spcPct val="90000"/>
              </a:lnSpc>
              <a:spcAft>
                <a:spcPts val="600"/>
              </a:spcAft>
              <a:buFont typeface="Arial" panose="020B0604020202020204" pitchFamily="34" charset="0"/>
              <a:buChar char="•"/>
            </a:pPr>
            <a:r>
              <a:rPr lang="en-US"/>
              <a:t>medical specialty (of admitting physician)</a:t>
            </a:r>
          </a:p>
          <a:p>
            <a:pPr indent="-228600">
              <a:lnSpc>
                <a:spcPct val="90000"/>
              </a:lnSpc>
              <a:spcAft>
                <a:spcPts val="600"/>
              </a:spcAft>
              <a:buFont typeface="Arial" panose="020B0604020202020204" pitchFamily="34" charset="0"/>
              <a:buChar char="•"/>
            </a:pPr>
            <a:endParaRPr lang="en-US"/>
          </a:p>
          <a:p>
            <a:pPr>
              <a:lnSpc>
                <a:spcPct val="90000"/>
              </a:lnSpc>
              <a:spcAft>
                <a:spcPts val="600"/>
              </a:spcAft>
            </a:pPr>
            <a:r>
              <a:rPr lang="en-US"/>
              <a:t>Dataset: </a:t>
            </a:r>
          </a:p>
          <a:p>
            <a:pPr>
              <a:lnSpc>
                <a:spcPct val="90000"/>
              </a:lnSpc>
              <a:spcAft>
                <a:spcPts val="600"/>
              </a:spcAft>
            </a:pPr>
            <a:r>
              <a:rPr lang="en-US" sz="1700">
                <a:ea typeface="+mn-lt"/>
                <a:cs typeface="+mn-lt"/>
              </a:rPr>
              <a:t>https://drive.google.com/file/d/1fMbjB-5I0Suifh4QrpH1ewtXxvkAtayd/view?usp=sharing</a:t>
            </a:r>
          </a:p>
        </p:txBody>
      </p:sp>
    </p:spTree>
    <p:extLst>
      <p:ext uri="{BB962C8B-B14F-4D97-AF65-F5344CB8AC3E}">
        <p14:creationId xmlns:p14="http://schemas.microsoft.com/office/powerpoint/2010/main" val="2848723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DDBB197-D710-4A4F-A9CA-FD2177498B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75D1CFA-2CDB-4B64-BD9F-85744E8DA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5C37D6-DFD6-252D-FBF3-E7AF75351403}"/>
              </a:ext>
            </a:extLst>
          </p:cNvPr>
          <p:cNvSpPr>
            <a:spLocks noGrp="1"/>
          </p:cNvSpPr>
          <p:nvPr>
            <p:ph type="title"/>
          </p:nvPr>
        </p:nvSpPr>
        <p:spPr>
          <a:xfrm>
            <a:off x="944880" y="1464"/>
            <a:ext cx="4977976" cy="1454051"/>
          </a:xfrm>
        </p:spPr>
        <p:txBody>
          <a:bodyPr>
            <a:normAutofit/>
          </a:bodyPr>
          <a:lstStyle/>
          <a:p>
            <a:r>
              <a:rPr lang="en-US" sz="3600">
                <a:solidFill>
                  <a:schemeClr val="tx2"/>
                </a:solidFill>
              </a:rPr>
              <a:t>Literature Review </a:t>
            </a:r>
          </a:p>
        </p:txBody>
      </p:sp>
      <p:sp>
        <p:nvSpPr>
          <p:cNvPr id="3" name="Content Placeholder 2">
            <a:extLst>
              <a:ext uri="{FF2B5EF4-FFF2-40B4-BE49-F238E27FC236}">
                <a16:creationId xmlns:a16="http://schemas.microsoft.com/office/drawing/2014/main" id="{BAF66291-43DF-5CDE-E7A4-9DE54AA87DB9}"/>
              </a:ext>
            </a:extLst>
          </p:cNvPr>
          <p:cNvSpPr>
            <a:spLocks noGrp="1"/>
          </p:cNvSpPr>
          <p:nvPr>
            <p:ph idx="1"/>
          </p:nvPr>
        </p:nvSpPr>
        <p:spPr>
          <a:xfrm>
            <a:off x="804672" y="1354882"/>
            <a:ext cx="4977578" cy="4724377"/>
          </a:xfrm>
        </p:spPr>
        <p:txBody>
          <a:bodyPr vert="horz" lIns="91440" tIns="45720" rIns="91440" bIns="45720" rtlCol="0" anchor="ctr">
            <a:normAutofit fontScale="85000" lnSpcReduction="10000"/>
          </a:bodyPr>
          <a:lstStyle/>
          <a:p>
            <a:r>
              <a:rPr lang="en-US" sz="1800" b="1">
                <a:solidFill>
                  <a:schemeClr val="tx2"/>
                </a:solidFill>
              </a:rPr>
              <a:t>Ashfaq et al. (2019)</a:t>
            </a:r>
            <a:r>
              <a:rPr lang="en-US" sz="1800">
                <a:solidFill>
                  <a:schemeClr val="tx2"/>
                </a:solidFill>
              </a:rPr>
              <a:t> implemented deep learning models such as convolutional and recurrent neural networks for hospital readmission prediction using electronic health records. Their study demonstrated improved recall and AUC over traditional models, motivating our comparison between ensemble and neural approaches for clinical prediction tasks.</a:t>
            </a:r>
          </a:p>
          <a:p>
            <a:r>
              <a:rPr lang="en-US" sz="1800" b="1">
                <a:solidFill>
                  <a:schemeClr val="tx2"/>
                </a:solidFill>
              </a:rPr>
              <a:t>Emi-Johnson (2025)</a:t>
            </a:r>
            <a:r>
              <a:rPr lang="en-US" sz="1800">
                <a:solidFill>
                  <a:schemeClr val="tx2"/>
                </a:solidFill>
              </a:rPr>
              <a:t> showed the potential of ML algorithms, particularly </a:t>
            </a:r>
            <a:r>
              <a:rPr lang="en-US" sz="1800" err="1">
                <a:solidFill>
                  <a:schemeClr val="tx2"/>
                </a:solidFill>
              </a:rPr>
              <a:t>XGBoost</a:t>
            </a:r>
            <a:r>
              <a:rPr lang="en-US" sz="1800">
                <a:solidFill>
                  <a:schemeClr val="tx2"/>
                </a:solidFill>
              </a:rPr>
              <a:t>, in enhancing the prediction of 30-day hospital readmissions using structured EHR. By comparing four different models, they demonstrated that ensemble-based methods such as </a:t>
            </a:r>
            <a:r>
              <a:rPr lang="en-US" sz="1800" err="1">
                <a:solidFill>
                  <a:schemeClr val="tx2"/>
                </a:solidFill>
              </a:rPr>
              <a:t>XGBoost</a:t>
            </a:r>
            <a:r>
              <a:rPr lang="en-US" sz="1800">
                <a:solidFill>
                  <a:schemeClr val="tx2"/>
                </a:solidFill>
              </a:rPr>
              <a:t> not only provide superior predictive performance but also robust interpretability via SHAP analysis.</a:t>
            </a:r>
          </a:p>
          <a:p>
            <a:r>
              <a:rPr lang="en-US" sz="1800" b="1">
                <a:solidFill>
                  <a:schemeClr val="tx2"/>
                </a:solidFill>
              </a:rPr>
              <a:t>Shukla and Tripathi (2020)</a:t>
            </a:r>
            <a:r>
              <a:rPr lang="en-US" sz="1800">
                <a:solidFill>
                  <a:schemeClr val="tx2"/>
                </a:solidFill>
              </a:rPr>
              <a:t> proposed an embedding-based model (EmbPred30) for predicting 30-day readmissions for diabetic patients using the same UCI dataset. Their results showed that categorical embeddings and gradient boosting improved model accuracy compared with traditional one-hot encoding. This supports our focus on feature engineering to enhance model performance.</a:t>
            </a:r>
          </a:p>
          <a:p>
            <a:endParaRPr lang="en-US" sz="1800">
              <a:solidFill>
                <a:schemeClr val="tx2"/>
              </a:solidFill>
            </a:endParaRPr>
          </a:p>
        </p:txBody>
      </p:sp>
      <p:grpSp>
        <p:nvGrpSpPr>
          <p:cNvPr id="14" name="Group 13">
            <a:extLst>
              <a:ext uri="{FF2B5EF4-FFF2-40B4-BE49-F238E27FC236}">
                <a16:creationId xmlns:a16="http://schemas.microsoft.com/office/drawing/2014/main" id="{25EE5136-01F1-466C-962D-BA9B4C6757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69897" y="0"/>
            <a:ext cx="5822103" cy="6685267"/>
            <a:chOff x="6357228" y="0"/>
            <a:chExt cx="5822103" cy="6685267"/>
          </a:xfrm>
        </p:grpSpPr>
        <p:sp>
          <p:nvSpPr>
            <p:cNvPr id="15" name="Freeform: Shape 14">
              <a:extLst>
                <a:ext uri="{FF2B5EF4-FFF2-40B4-BE49-F238E27FC236}">
                  <a16:creationId xmlns:a16="http://schemas.microsoft.com/office/drawing/2014/main" id="{E11D3AD4-AF9B-4EB5-8C7B-C45D173B4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57228" y="0"/>
              <a:ext cx="5822102" cy="6685267"/>
            </a:xfrm>
            <a:custGeom>
              <a:avLst/>
              <a:gdLst>
                <a:gd name="connsiteX0" fmla="*/ 2605444 w 5822102"/>
                <a:gd name="connsiteY0" fmla="*/ 0 h 6685267"/>
                <a:gd name="connsiteX1" fmla="*/ 4757391 w 5822102"/>
                <a:gd name="connsiteY1" fmla="*/ 0 h 6685267"/>
                <a:gd name="connsiteX2" fmla="*/ 4913680 w 5822102"/>
                <a:gd name="connsiteY2" fmla="*/ 56274 h 6685267"/>
                <a:gd name="connsiteX3" fmla="*/ 5376238 w 5822102"/>
                <a:gd name="connsiteY3" fmla="*/ 282027 h 6685267"/>
                <a:gd name="connsiteX4" fmla="*/ 5658024 w 5822102"/>
                <a:gd name="connsiteY4" fmla="*/ 471014 h 6685267"/>
                <a:gd name="connsiteX5" fmla="*/ 5822102 w 5822102"/>
                <a:gd name="connsiteY5" fmla="*/ 609109 h 6685267"/>
                <a:gd name="connsiteX6" fmla="*/ 5822102 w 5822102"/>
                <a:gd name="connsiteY6" fmla="*/ 760697 h 6685267"/>
                <a:gd name="connsiteX7" fmla="*/ 5707785 w 5822102"/>
                <a:gd name="connsiteY7" fmla="*/ 666601 h 6685267"/>
                <a:gd name="connsiteX8" fmla="*/ 5577306 w 5822102"/>
                <a:gd name="connsiteY8" fmla="*/ 571666 h 6685267"/>
                <a:gd name="connsiteX9" fmla="*/ 5298630 w 5822102"/>
                <a:gd name="connsiteY9" fmla="*/ 407449 h 6685267"/>
                <a:gd name="connsiteX10" fmla="*/ 4690768 w 5822102"/>
                <a:gd name="connsiteY10" fmla="*/ 184979 h 6685267"/>
                <a:gd name="connsiteX11" fmla="*/ 4048577 w 5822102"/>
                <a:gd name="connsiteY11" fmla="*/ 99280 h 6685267"/>
                <a:gd name="connsiteX12" fmla="*/ 3405404 w 5822102"/>
                <a:gd name="connsiteY12" fmla="*/ 131937 h 6685267"/>
                <a:gd name="connsiteX13" fmla="*/ 3089702 w 5822102"/>
                <a:gd name="connsiteY13" fmla="*/ 190190 h 6685267"/>
                <a:gd name="connsiteX14" fmla="*/ 2780132 w 5822102"/>
                <a:gd name="connsiteY14" fmla="*/ 273457 h 6685267"/>
                <a:gd name="connsiteX15" fmla="*/ 2478040 w 5822102"/>
                <a:gd name="connsiteY15" fmla="*/ 379654 h 6685267"/>
                <a:gd name="connsiteX16" fmla="*/ 2184897 w 5822102"/>
                <a:gd name="connsiteY16" fmla="*/ 507972 h 6685267"/>
                <a:gd name="connsiteX17" fmla="*/ 1629141 w 5822102"/>
                <a:gd name="connsiteY17" fmla="*/ 823205 h 6685267"/>
                <a:gd name="connsiteX18" fmla="*/ 1497711 w 5822102"/>
                <a:gd name="connsiteY18" fmla="*/ 914000 h 6685267"/>
                <a:gd name="connsiteX19" fmla="*/ 1433099 w 5822102"/>
                <a:gd name="connsiteY19" fmla="*/ 960903 h 6685267"/>
                <a:gd name="connsiteX20" fmla="*/ 1369346 w 5822102"/>
                <a:gd name="connsiteY20" fmla="*/ 1008963 h 6685267"/>
                <a:gd name="connsiteX21" fmla="*/ 1123406 w 5822102"/>
                <a:gd name="connsiteY21" fmla="*/ 1212905 h 6685267"/>
                <a:gd name="connsiteX22" fmla="*/ 684367 w 5822102"/>
                <a:gd name="connsiteY22" fmla="*/ 1675564 h 6685267"/>
                <a:gd name="connsiteX23" fmla="*/ 497153 w 5822102"/>
                <a:gd name="connsiteY23" fmla="*/ 1933588 h 6685267"/>
                <a:gd name="connsiteX24" fmla="*/ 337770 w 5822102"/>
                <a:gd name="connsiteY24" fmla="*/ 2208983 h 6685267"/>
                <a:gd name="connsiteX25" fmla="*/ 302461 w 5822102"/>
                <a:gd name="connsiteY25" fmla="*/ 2280207 h 6685267"/>
                <a:gd name="connsiteX26" fmla="*/ 285296 w 5822102"/>
                <a:gd name="connsiteY26" fmla="*/ 2316107 h 6685267"/>
                <a:gd name="connsiteX27" fmla="*/ 268991 w 5822102"/>
                <a:gd name="connsiteY27" fmla="*/ 2352355 h 6685267"/>
                <a:gd name="connsiteX28" fmla="*/ 237849 w 5822102"/>
                <a:gd name="connsiteY28" fmla="*/ 2425432 h 6685267"/>
                <a:gd name="connsiteX29" fmla="*/ 208670 w 5822102"/>
                <a:gd name="connsiteY29" fmla="*/ 2499319 h 6685267"/>
                <a:gd name="connsiteX30" fmla="*/ 113775 w 5822102"/>
                <a:gd name="connsiteY30" fmla="*/ 2801929 h 6685267"/>
                <a:gd name="connsiteX31" fmla="*/ 36781 w 5822102"/>
                <a:gd name="connsiteY31" fmla="*/ 3428922 h 6685267"/>
                <a:gd name="connsiteX32" fmla="*/ 69148 w 5822102"/>
                <a:gd name="connsiteY32" fmla="*/ 3741955 h 6685267"/>
                <a:gd name="connsiteX33" fmla="*/ 167966 w 5822102"/>
                <a:gd name="connsiteY33" fmla="*/ 4041323 h 6685267"/>
                <a:gd name="connsiteX34" fmla="*/ 202049 w 5822102"/>
                <a:gd name="connsiteY34" fmla="*/ 4112894 h 6685267"/>
                <a:gd name="connsiteX35" fmla="*/ 239933 w 5822102"/>
                <a:gd name="connsiteY35" fmla="*/ 4182843 h 6685267"/>
                <a:gd name="connsiteX36" fmla="*/ 323916 w 5822102"/>
                <a:gd name="connsiteY36" fmla="*/ 4318456 h 6685267"/>
                <a:gd name="connsiteX37" fmla="*/ 416604 w 5822102"/>
                <a:gd name="connsiteY37" fmla="*/ 4449436 h 6685267"/>
                <a:gd name="connsiteX38" fmla="*/ 515911 w 5822102"/>
                <a:gd name="connsiteY38" fmla="*/ 4576711 h 6685267"/>
                <a:gd name="connsiteX39" fmla="*/ 722619 w 5822102"/>
                <a:gd name="connsiteY39" fmla="*/ 4828482 h 6685267"/>
                <a:gd name="connsiteX40" fmla="*/ 825972 w 5822102"/>
                <a:gd name="connsiteY40" fmla="*/ 4956104 h 6685267"/>
                <a:gd name="connsiteX41" fmla="*/ 926506 w 5822102"/>
                <a:gd name="connsiteY41" fmla="*/ 5085347 h 6685267"/>
                <a:gd name="connsiteX42" fmla="*/ 1027040 w 5822102"/>
                <a:gd name="connsiteY42" fmla="*/ 5210191 h 6685267"/>
                <a:gd name="connsiteX43" fmla="*/ 1132110 w 5822102"/>
                <a:gd name="connsiteY43" fmla="*/ 5330748 h 6685267"/>
                <a:gd name="connsiteX44" fmla="*/ 1354880 w 5822102"/>
                <a:gd name="connsiteY44" fmla="*/ 5558083 h 6685267"/>
                <a:gd name="connsiteX45" fmla="*/ 1855220 w 5822102"/>
                <a:gd name="connsiteY45" fmla="*/ 5937591 h 6685267"/>
                <a:gd name="connsiteX46" fmla="*/ 2131810 w 5822102"/>
                <a:gd name="connsiteY46" fmla="*/ 6080268 h 6685267"/>
                <a:gd name="connsiteX47" fmla="*/ 2423726 w 5822102"/>
                <a:gd name="connsiteY47" fmla="*/ 6188087 h 6685267"/>
                <a:gd name="connsiteX48" fmla="*/ 2727780 w 5822102"/>
                <a:gd name="connsiteY48" fmla="*/ 6262552 h 6685267"/>
                <a:gd name="connsiteX49" fmla="*/ 3041276 w 5822102"/>
                <a:gd name="connsiteY49" fmla="*/ 6304245 h 6685267"/>
                <a:gd name="connsiteX50" fmla="*/ 3360532 w 5822102"/>
                <a:gd name="connsiteY50" fmla="*/ 6317331 h 6685267"/>
                <a:gd name="connsiteX51" fmla="*/ 3439855 w 5822102"/>
                <a:gd name="connsiteY51" fmla="*/ 6316751 h 6685267"/>
                <a:gd name="connsiteX52" fmla="*/ 3478721 w 5822102"/>
                <a:gd name="connsiteY52" fmla="*/ 6315826 h 6685267"/>
                <a:gd name="connsiteX53" fmla="*/ 3517463 w 5822102"/>
                <a:gd name="connsiteY53" fmla="*/ 6313971 h 6685267"/>
                <a:gd name="connsiteX54" fmla="*/ 3671452 w 5822102"/>
                <a:gd name="connsiteY54" fmla="*/ 6301233 h 6685267"/>
                <a:gd name="connsiteX55" fmla="*/ 4265460 w 5822102"/>
                <a:gd name="connsiteY55" fmla="*/ 6149638 h 6685267"/>
                <a:gd name="connsiteX56" fmla="*/ 4546587 w 5822102"/>
                <a:gd name="connsiteY56" fmla="*/ 6018079 h 6685267"/>
                <a:gd name="connsiteX57" fmla="*/ 4818030 w 5822102"/>
                <a:gd name="connsiteY57" fmla="*/ 5858029 h 6685267"/>
                <a:gd name="connsiteX58" fmla="*/ 5081870 w 5822102"/>
                <a:gd name="connsiteY58" fmla="*/ 5676903 h 6685267"/>
                <a:gd name="connsiteX59" fmla="*/ 5212073 w 5822102"/>
                <a:gd name="connsiteY59" fmla="*/ 5581013 h 6685267"/>
                <a:gd name="connsiteX60" fmla="*/ 5343625 w 5822102"/>
                <a:gd name="connsiteY60" fmla="*/ 5481533 h 6685267"/>
                <a:gd name="connsiteX61" fmla="*/ 5610378 w 5822102"/>
                <a:gd name="connsiteY61" fmla="*/ 5284425 h 6685267"/>
                <a:gd name="connsiteX62" fmla="*/ 5822102 w 5822102"/>
                <a:gd name="connsiteY62" fmla="*/ 5126414 h 6685267"/>
                <a:gd name="connsiteX63" fmla="*/ 5822102 w 5822102"/>
                <a:gd name="connsiteY63" fmla="*/ 5556641 h 6685267"/>
                <a:gd name="connsiteX64" fmla="*/ 5576325 w 5822102"/>
                <a:gd name="connsiteY64" fmla="*/ 5749979 h 6685267"/>
                <a:gd name="connsiteX65" fmla="*/ 5447715 w 5822102"/>
                <a:gd name="connsiteY65" fmla="*/ 5852818 h 6685267"/>
                <a:gd name="connsiteX66" fmla="*/ 5315059 w 5822102"/>
                <a:gd name="connsiteY66" fmla="*/ 5956236 h 6685267"/>
                <a:gd name="connsiteX67" fmla="*/ 5038468 w 5822102"/>
                <a:gd name="connsiteY67" fmla="*/ 6155776 h 6685267"/>
                <a:gd name="connsiteX68" fmla="*/ 4741892 w 5822102"/>
                <a:gd name="connsiteY68" fmla="*/ 6338292 h 6685267"/>
                <a:gd name="connsiteX69" fmla="*/ 4420920 w 5822102"/>
                <a:gd name="connsiteY69" fmla="*/ 6492203 h 6685267"/>
                <a:gd name="connsiteX70" fmla="*/ 3717672 w 5822102"/>
                <a:gd name="connsiteY70" fmla="*/ 6670434 h 6685267"/>
                <a:gd name="connsiteX71" fmla="*/ 3535853 w 5822102"/>
                <a:gd name="connsiteY71" fmla="*/ 6683289 h 6685267"/>
                <a:gd name="connsiteX72" fmla="*/ 3490367 w 5822102"/>
                <a:gd name="connsiteY72" fmla="*/ 6684910 h 6685267"/>
                <a:gd name="connsiteX73" fmla="*/ 3445005 w 5822102"/>
                <a:gd name="connsiteY73" fmla="*/ 6685142 h 6685267"/>
                <a:gd name="connsiteX74" fmla="*/ 3355872 w 5822102"/>
                <a:gd name="connsiteY74" fmla="*/ 6684100 h 6685267"/>
                <a:gd name="connsiteX75" fmla="*/ 3179203 w 5822102"/>
                <a:gd name="connsiteY75" fmla="*/ 6677150 h 6685267"/>
                <a:gd name="connsiteX76" fmla="*/ 3002410 w 5822102"/>
                <a:gd name="connsiteY76" fmla="*/ 6661169 h 6685267"/>
                <a:gd name="connsiteX77" fmla="*/ 2650296 w 5822102"/>
                <a:gd name="connsiteY77" fmla="*/ 6604191 h 6685267"/>
                <a:gd name="connsiteX78" fmla="*/ 2306028 w 5822102"/>
                <a:gd name="connsiteY78" fmla="*/ 6505869 h 6685267"/>
                <a:gd name="connsiteX79" fmla="*/ 1978803 w 5822102"/>
                <a:gd name="connsiteY79" fmla="*/ 6363307 h 6685267"/>
                <a:gd name="connsiteX80" fmla="*/ 1678428 w 5822102"/>
                <a:gd name="connsiteY80" fmla="*/ 6177779 h 6685267"/>
                <a:gd name="connsiteX81" fmla="*/ 1175880 w 5822102"/>
                <a:gd name="connsiteY81" fmla="*/ 5710373 h 6685267"/>
                <a:gd name="connsiteX82" fmla="*/ 971502 w 5822102"/>
                <a:gd name="connsiteY82" fmla="*/ 5445399 h 6685267"/>
                <a:gd name="connsiteX83" fmla="*/ 790909 w 5822102"/>
                <a:gd name="connsiteY83" fmla="*/ 5169078 h 6685267"/>
                <a:gd name="connsiteX84" fmla="*/ 706680 w 5822102"/>
                <a:gd name="connsiteY84" fmla="*/ 5031959 h 6685267"/>
                <a:gd name="connsiteX85" fmla="*/ 619143 w 5822102"/>
                <a:gd name="connsiteY85" fmla="*/ 4897157 h 6685267"/>
                <a:gd name="connsiteX86" fmla="*/ 436465 w 5822102"/>
                <a:gd name="connsiteY86" fmla="*/ 4628710 h 6685267"/>
                <a:gd name="connsiteX87" fmla="*/ 347088 w 5822102"/>
                <a:gd name="connsiteY87" fmla="*/ 4492171 h 6685267"/>
                <a:gd name="connsiteX88" fmla="*/ 262001 w 5822102"/>
                <a:gd name="connsiteY88" fmla="*/ 4352619 h 6685267"/>
                <a:gd name="connsiteX89" fmla="*/ 118679 w 5822102"/>
                <a:gd name="connsiteY89" fmla="*/ 4059853 h 6685267"/>
                <a:gd name="connsiteX90" fmla="*/ 28322 w 5822102"/>
                <a:gd name="connsiteY90" fmla="*/ 3749136 h 6685267"/>
                <a:gd name="connsiteX91" fmla="*/ 0 w 5822102"/>
                <a:gd name="connsiteY91" fmla="*/ 3428922 h 6685267"/>
                <a:gd name="connsiteX92" fmla="*/ 253052 w 5822102"/>
                <a:gd name="connsiteY92" fmla="*/ 2174356 h 6685267"/>
                <a:gd name="connsiteX93" fmla="*/ 389141 w 5822102"/>
                <a:gd name="connsiteY93" fmla="*/ 1877652 h 6685267"/>
                <a:gd name="connsiteX94" fmla="*/ 552079 w 5822102"/>
                <a:gd name="connsiteY94" fmla="*/ 1591834 h 6685267"/>
                <a:gd name="connsiteX95" fmla="*/ 954950 w 5822102"/>
                <a:gd name="connsiteY95" fmla="*/ 1061773 h 6685267"/>
                <a:gd name="connsiteX96" fmla="*/ 1192922 w 5822102"/>
                <a:gd name="connsiteY96" fmla="*/ 822626 h 6685267"/>
                <a:gd name="connsiteX97" fmla="*/ 1255939 w 5822102"/>
                <a:gd name="connsiteY97" fmla="*/ 765880 h 6685267"/>
                <a:gd name="connsiteX98" fmla="*/ 1320183 w 5822102"/>
                <a:gd name="connsiteY98" fmla="*/ 710291 h 6685267"/>
                <a:gd name="connsiteX99" fmla="*/ 1452961 w 5822102"/>
                <a:gd name="connsiteY99" fmla="*/ 603514 h 6685267"/>
                <a:gd name="connsiteX100" fmla="*/ 2033360 w 5822102"/>
                <a:gd name="connsiteY100" fmla="*/ 235818 h 6685267"/>
                <a:gd name="connsiteX101" fmla="*/ 2512513 w 5822102"/>
                <a:gd name="connsiteY101" fmla="*/ 30012 h 668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5822102" h="6685267">
                  <a:moveTo>
                    <a:pt x="2605444" y="0"/>
                  </a:moveTo>
                  <a:lnTo>
                    <a:pt x="4757391" y="0"/>
                  </a:lnTo>
                  <a:lnTo>
                    <a:pt x="4913680" y="56274"/>
                  </a:lnTo>
                  <a:cubicBezTo>
                    <a:pt x="5074659" y="119278"/>
                    <a:pt x="5229483" y="195083"/>
                    <a:pt x="5376238" y="282027"/>
                  </a:cubicBezTo>
                  <a:cubicBezTo>
                    <a:pt x="5474014" y="340105"/>
                    <a:pt x="5568080" y="403280"/>
                    <a:pt x="5658024" y="471014"/>
                  </a:cubicBezTo>
                  <a:lnTo>
                    <a:pt x="5822102" y="609109"/>
                  </a:lnTo>
                  <a:lnTo>
                    <a:pt x="5822102" y="760697"/>
                  </a:lnTo>
                  <a:lnTo>
                    <a:pt x="5707785" y="666601"/>
                  </a:lnTo>
                  <a:cubicBezTo>
                    <a:pt x="5665273" y="633682"/>
                    <a:pt x="5621749" y="602008"/>
                    <a:pt x="5577306" y="571666"/>
                  </a:cubicBezTo>
                  <a:cubicBezTo>
                    <a:pt x="5487929" y="511562"/>
                    <a:pt x="5395118" y="456089"/>
                    <a:pt x="5298630" y="407449"/>
                  </a:cubicBezTo>
                  <a:cubicBezTo>
                    <a:pt x="5106266" y="309010"/>
                    <a:pt x="4901153" y="235355"/>
                    <a:pt x="4690768" y="184979"/>
                  </a:cubicBezTo>
                  <a:cubicBezTo>
                    <a:pt x="4480382" y="134486"/>
                    <a:pt x="4264724" y="106807"/>
                    <a:pt x="4048577" y="99280"/>
                  </a:cubicBezTo>
                  <a:cubicBezTo>
                    <a:pt x="3832182" y="90709"/>
                    <a:pt x="3617997" y="102290"/>
                    <a:pt x="3405404" y="131937"/>
                  </a:cubicBezTo>
                  <a:cubicBezTo>
                    <a:pt x="3299353" y="147340"/>
                    <a:pt x="3193915" y="166449"/>
                    <a:pt x="3089702" y="190190"/>
                  </a:cubicBezTo>
                  <a:cubicBezTo>
                    <a:pt x="2985491" y="214278"/>
                    <a:pt x="2882137" y="241725"/>
                    <a:pt x="2780132" y="273457"/>
                  </a:cubicBezTo>
                  <a:cubicBezTo>
                    <a:pt x="2678126" y="305073"/>
                    <a:pt x="2577348" y="340510"/>
                    <a:pt x="2478040" y="379654"/>
                  </a:cubicBezTo>
                  <a:cubicBezTo>
                    <a:pt x="2378854" y="418914"/>
                    <a:pt x="2281017" y="461763"/>
                    <a:pt x="2184897" y="507972"/>
                  </a:cubicBezTo>
                  <a:cubicBezTo>
                    <a:pt x="1992657" y="600271"/>
                    <a:pt x="1806791" y="705542"/>
                    <a:pt x="1629141" y="823205"/>
                  </a:cubicBezTo>
                  <a:cubicBezTo>
                    <a:pt x="1584882" y="852736"/>
                    <a:pt x="1540745" y="882731"/>
                    <a:pt x="1497711" y="914000"/>
                  </a:cubicBezTo>
                  <a:cubicBezTo>
                    <a:pt x="1475888" y="929286"/>
                    <a:pt x="1454555" y="945153"/>
                    <a:pt x="1433099" y="960903"/>
                  </a:cubicBezTo>
                  <a:cubicBezTo>
                    <a:pt x="1411521" y="976537"/>
                    <a:pt x="1390311" y="992634"/>
                    <a:pt x="1369346" y="1008963"/>
                  </a:cubicBezTo>
                  <a:cubicBezTo>
                    <a:pt x="1285119" y="1074165"/>
                    <a:pt x="1202730" y="1141797"/>
                    <a:pt x="1123406" y="1212905"/>
                  </a:cubicBezTo>
                  <a:cubicBezTo>
                    <a:pt x="964391" y="1354656"/>
                    <a:pt x="816900" y="1509261"/>
                    <a:pt x="684367" y="1675564"/>
                  </a:cubicBezTo>
                  <a:cubicBezTo>
                    <a:pt x="618161" y="1758716"/>
                    <a:pt x="555512" y="1844763"/>
                    <a:pt x="497153" y="1933588"/>
                  </a:cubicBezTo>
                  <a:cubicBezTo>
                    <a:pt x="439775" y="2022877"/>
                    <a:pt x="385584" y="2114367"/>
                    <a:pt x="337770" y="2208983"/>
                  </a:cubicBezTo>
                  <a:cubicBezTo>
                    <a:pt x="325388" y="2232493"/>
                    <a:pt x="313862" y="2256349"/>
                    <a:pt x="302461" y="2280207"/>
                  </a:cubicBezTo>
                  <a:lnTo>
                    <a:pt x="285296" y="2316107"/>
                  </a:lnTo>
                  <a:lnTo>
                    <a:pt x="268991" y="2352355"/>
                  </a:lnTo>
                  <a:cubicBezTo>
                    <a:pt x="258324" y="2376560"/>
                    <a:pt x="247535" y="2400764"/>
                    <a:pt x="237849" y="2425432"/>
                  </a:cubicBezTo>
                  <a:cubicBezTo>
                    <a:pt x="228163" y="2450099"/>
                    <a:pt x="217498" y="2474419"/>
                    <a:pt x="208670" y="2499319"/>
                  </a:cubicBezTo>
                  <a:cubicBezTo>
                    <a:pt x="170909" y="2598219"/>
                    <a:pt x="138908" y="2699206"/>
                    <a:pt x="113775" y="2801929"/>
                  </a:cubicBezTo>
                  <a:cubicBezTo>
                    <a:pt x="62773" y="3006911"/>
                    <a:pt x="36659" y="3217917"/>
                    <a:pt x="36781" y="3428922"/>
                  </a:cubicBezTo>
                  <a:cubicBezTo>
                    <a:pt x="37394" y="3534078"/>
                    <a:pt x="47816" y="3639001"/>
                    <a:pt x="69148" y="3741955"/>
                  </a:cubicBezTo>
                  <a:cubicBezTo>
                    <a:pt x="91585" y="3844679"/>
                    <a:pt x="124074" y="3945202"/>
                    <a:pt x="167966" y="4041323"/>
                  </a:cubicBezTo>
                  <a:cubicBezTo>
                    <a:pt x="178387" y="4065528"/>
                    <a:pt x="190525" y="4089153"/>
                    <a:pt x="202049" y="4112894"/>
                  </a:cubicBezTo>
                  <a:cubicBezTo>
                    <a:pt x="214555" y="4136288"/>
                    <a:pt x="226447" y="4159912"/>
                    <a:pt x="239933" y="4182843"/>
                  </a:cubicBezTo>
                  <a:cubicBezTo>
                    <a:pt x="265680" y="4229167"/>
                    <a:pt x="294368" y="4274101"/>
                    <a:pt x="323916" y="4318456"/>
                  </a:cubicBezTo>
                  <a:cubicBezTo>
                    <a:pt x="353341" y="4362927"/>
                    <a:pt x="384849" y="4406240"/>
                    <a:pt x="416604" y="4449436"/>
                  </a:cubicBezTo>
                  <a:cubicBezTo>
                    <a:pt x="448847" y="4492286"/>
                    <a:pt x="482319" y="4534557"/>
                    <a:pt x="515911" y="4576711"/>
                  </a:cubicBezTo>
                  <a:cubicBezTo>
                    <a:pt x="583219" y="4661137"/>
                    <a:pt x="653594" y="4743825"/>
                    <a:pt x="722619" y="4828482"/>
                  </a:cubicBezTo>
                  <a:cubicBezTo>
                    <a:pt x="757315" y="4870637"/>
                    <a:pt x="791889" y="4913138"/>
                    <a:pt x="825972" y="4956104"/>
                  </a:cubicBezTo>
                  <a:cubicBezTo>
                    <a:pt x="859934" y="4998722"/>
                    <a:pt x="893649" y="5044004"/>
                    <a:pt x="926506" y="5085347"/>
                  </a:cubicBezTo>
                  <a:cubicBezTo>
                    <a:pt x="959119" y="5127734"/>
                    <a:pt x="993324" y="5168847"/>
                    <a:pt x="1027040" y="5210191"/>
                  </a:cubicBezTo>
                  <a:cubicBezTo>
                    <a:pt x="1061737" y="5250840"/>
                    <a:pt x="1096188" y="5291488"/>
                    <a:pt x="1132110" y="5330748"/>
                  </a:cubicBezTo>
                  <a:cubicBezTo>
                    <a:pt x="1203465" y="5409731"/>
                    <a:pt x="1277639" y="5485818"/>
                    <a:pt x="1354880" y="5558083"/>
                  </a:cubicBezTo>
                  <a:cubicBezTo>
                    <a:pt x="1509603" y="5702266"/>
                    <a:pt x="1676588" y="5830930"/>
                    <a:pt x="1855220" y="5937591"/>
                  </a:cubicBezTo>
                  <a:cubicBezTo>
                    <a:pt x="1944720" y="5990632"/>
                    <a:pt x="2036549" y="6039272"/>
                    <a:pt x="2131810" y="6080268"/>
                  </a:cubicBezTo>
                  <a:cubicBezTo>
                    <a:pt x="2226460" y="6122423"/>
                    <a:pt x="2324173" y="6157977"/>
                    <a:pt x="2423726" y="6188087"/>
                  </a:cubicBezTo>
                  <a:cubicBezTo>
                    <a:pt x="2523280" y="6218313"/>
                    <a:pt x="2624794" y="6242749"/>
                    <a:pt x="2727780" y="6262552"/>
                  </a:cubicBezTo>
                  <a:cubicBezTo>
                    <a:pt x="2830890" y="6282008"/>
                    <a:pt x="2935714" y="6295326"/>
                    <a:pt x="3041276" y="6304245"/>
                  </a:cubicBezTo>
                  <a:cubicBezTo>
                    <a:pt x="3146836" y="6313277"/>
                    <a:pt x="3253499" y="6317215"/>
                    <a:pt x="3360532" y="6317331"/>
                  </a:cubicBezTo>
                  <a:cubicBezTo>
                    <a:pt x="3387259" y="6317331"/>
                    <a:pt x="3414354" y="6317794"/>
                    <a:pt x="3439855" y="6316751"/>
                  </a:cubicBezTo>
                  <a:lnTo>
                    <a:pt x="3478721" y="6315826"/>
                  </a:lnTo>
                  <a:lnTo>
                    <a:pt x="3517463" y="6313971"/>
                  </a:lnTo>
                  <a:cubicBezTo>
                    <a:pt x="3569078" y="6311772"/>
                    <a:pt x="3620449" y="6306907"/>
                    <a:pt x="3671452" y="6301233"/>
                  </a:cubicBezTo>
                  <a:cubicBezTo>
                    <a:pt x="3875707" y="6277608"/>
                    <a:pt x="4074445" y="6225841"/>
                    <a:pt x="4265460" y="6149638"/>
                  </a:cubicBezTo>
                  <a:cubicBezTo>
                    <a:pt x="4361212" y="6111884"/>
                    <a:pt x="4454636" y="6067065"/>
                    <a:pt x="4546587" y="6018079"/>
                  </a:cubicBezTo>
                  <a:cubicBezTo>
                    <a:pt x="4638662" y="5969322"/>
                    <a:pt x="4729020" y="5915240"/>
                    <a:pt x="4818030" y="5858029"/>
                  </a:cubicBezTo>
                  <a:cubicBezTo>
                    <a:pt x="4907038" y="5800703"/>
                    <a:pt x="4994577" y="5739672"/>
                    <a:pt x="5081870" y="5676903"/>
                  </a:cubicBezTo>
                  <a:cubicBezTo>
                    <a:pt x="5125392" y="5645519"/>
                    <a:pt x="5168794" y="5613324"/>
                    <a:pt x="5212073" y="5581013"/>
                  </a:cubicBezTo>
                  <a:lnTo>
                    <a:pt x="5343625" y="5481533"/>
                  </a:lnTo>
                  <a:cubicBezTo>
                    <a:pt x="5432696" y="5414768"/>
                    <a:pt x="5521951" y="5349452"/>
                    <a:pt x="5610378" y="5284425"/>
                  </a:cubicBezTo>
                  <a:lnTo>
                    <a:pt x="5822102" y="5126414"/>
                  </a:lnTo>
                  <a:lnTo>
                    <a:pt x="5822102" y="5556641"/>
                  </a:lnTo>
                  <a:lnTo>
                    <a:pt x="5576325" y="5749979"/>
                  </a:lnTo>
                  <a:lnTo>
                    <a:pt x="5447715" y="5852818"/>
                  </a:lnTo>
                  <a:cubicBezTo>
                    <a:pt x="5403945" y="5887445"/>
                    <a:pt x="5359932" y="5922073"/>
                    <a:pt x="5315059" y="5956236"/>
                  </a:cubicBezTo>
                  <a:cubicBezTo>
                    <a:pt x="5225682" y="6024680"/>
                    <a:pt x="5133976" y="6091734"/>
                    <a:pt x="5038468" y="6155776"/>
                  </a:cubicBezTo>
                  <a:cubicBezTo>
                    <a:pt x="4943084" y="6219703"/>
                    <a:pt x="4845002" y="6281777"/>
                    <a:pt x="4741892" y="6338292"/>
                  </a:cubicBezTo>
                  <a:cubicBezTo>
                    <a:pt x="4638784" y="6394692"/>
                    <a:pt x="4532120" y="6447038"/>
                    <a:pt x="4420920" y="6492203"/>
                  </a:cubicBezTo>
                  <a:cubicBezTo>
                    <a:pt x="4199255" y="6583693"/>
                    <a:pt x="3959813" y="6644840"/>
                    <a:pt x="3717672" y="6670434"/>
                  </a:cubicBezTo>
                  <a:cubicBezTo>
                    <a:pt x="3657106" y="6676456"/>
                    <a:pt x="3596419" y="6681321"/>
                    <a:pt x="3535853" y="6683289"/>
                  </a:cubicBezTo>
                  <a:lnTo>
                    <a:pt x="3490367" y="6684910"/>
                  </a:lnTo>
                  <a:lnTo>
                    <a:pt x="3445005" y="6685142"/>
                  </a:lnTo>
                  <a:cubicBezTo>
                    <a:pt x="3414354" y="6685605"/>
                    <a:pt x="3385297" y="6684679"/>
                    <a:pt x="3355872" y="6684100"/>
                  </a:cubicBezTo>
                  <a:cubicBezTo>
                    <a:pt x="3297146" y="6683405"/>
                    <a:pt x="3238052" y="6680047"/>
                    <a:pt x="3179203" y="6677150"/>
                  </a:cubicBezTo>
                  <a:cubicBezTo>
                    <a:pt x="3120232" y="6672519"/>
                    <a:pt x="3061259" y="6668233"/>
                    <a:pt x="3002410" y="6661169"/>
                  </a:cubicBezTo>
                  <a:cubicBezTo>
                    <a:pt x="2884589" y="6647851"/>
                    <a:pt x="2766891" y="6629669"/>
                    <a:pt x="2650296" y="6604191"/>
                  </a:cubicBezTo>
                  <a:cubicBezTo>
                    <a:pt x="2533702" y="6578713"/>
                    <a:pt x="2418456" y="6545938"/>
                    <a:pt x="2306028" y="6505869"/>
                  </a:cubicBezTo>
                  <a:cubicBezTo>
                    <a:pt x="2193602" y="6465683"/>
                    <a:pt x="2084118" y="6417738"/>
                    <a:pt x="1978803" y="6363307"/>
                  </a:cubicBezTo>
                  <a:cubicBezTo>
                    <a:pt x="1873855" y="6308066"/>
                    <a:pt x="1773077" y="6246340"/>
                    <a:pt x="1678428" y="6177779"/>
                  </a:cubicBezTo>
                  <a:cubicBezTo>
                    <a:pt x="1488393" y="6041356"/>
                    <a:pt x="1321900" y="5881423"/>
                    <a:pt x="1175880" y="5710373"/>
                  </a:cubicBezTo>
                  <a:cubicBezTo>
                    <a:pt x="1103177" y="5624441"/>
                    <a:pt x="1035501" y="5535732"/>
                    <a:pt x="971502" y="5445399"/>
                  </a:cubicBezTo>
                  <a:cubicBezTo>
                    <a:pt x="907380" y="5355069"/>
                    <a:pt x="847550" y="5262768"/>
                    <a:pt x="790909" y="5169078"/>
                  </a:cubicBezTo>
                  <a:cubicBezTo>
                    <a:pt x="761974" y="5121712"/>
                    <a:pt x="735492" y="5077357"/>
                    <a:pt x="706680" y="5031959"/>
                  </a:cubicBezTo>
                  <a:cubicBezTo>
                    <a:pt x="678114" y="4986910"/>
                    <a:pt x="649058" y="4941860"/>
                    <a:pt x="619143" y="4897157"/>
                  </a:cubicBezTo>
                  <a:lnTo>
                    <a:pt x="436465" y="4628710"/>
                  </a:lnTo>
                  <a:cubicBezTo>
                    <a:pt x="406182" y="4583544"/>
                    <a:pt x="376267" y="4538147"/>
                    <a:pt x="347088" y="4492171"/>
                  </a:cubicBezTo>
                  <a:cubicBezTo>
                    <a:pt x="317908" y="4446194"/>
                    <a:pt x="288974" y="4400102"/>
                    <a:pt x="262001" y="4352619"/>
                  </a:cubicBezTo>
                  <a:cubicBezTo>
                    <a:pt x="207934" y="4258119"/>
                    <a:pt x="158280" y="4160840"/>
                    <a:pt x="118679" y="4059853"/>
                  </a:cubicBezTo>
                  <a:cubicBezTo>
                    <a:pt x="78343" y="3959214"/>
                    <a:pt x="48429" y="3854870"/>
                    <a:pt x="28322" y="3749136"/>
                  </a:cubicBezTo>
                  <a:cubicBezTo>
                    <a:pt x="9073" y="3643402"/>
                    <a:pt x="0" y="3536046"/>
                    <a:pt x="0" y="3428922"/>
                  </a:cubicBezTo>
                  <a:cubicBezTo>
                    <a:pt x="1594" y="3001816"/>
                    <a:pt x="89010" y="2575868"/>
                    <a:pt x="253052" y="2174356"/>
                  </a:cubicBezTo>
                  <a:cubicBezTo>
                    <a:pt x="294246" y="2074066"/>
                    <a:pt x="338873" y="1974700"/>
                    <a:pt x="389141" y="1877652"/>
                  </a:cubicBezTo>
                  <a:cubicBezTo>
                    <a:pt x="438672" y="1780256"/>
                    <a:pt x="493230" y="1684945"/>
                    <a:pt x="552079" y="1591834"/>
                  </a:cubicBezTo>
                  <a:cubicBezTo>
                    <a:pt x="669900" y="1405728"/>
                    <a:pt x="804394" y="1227729"/>
                    <a:pt x="954950" y="1061773"/>
                  </a:cubicBezTo>
                  <a:cubicBezTo>
                    <a:pt x="1030597" y="979085"/>
                    <a:pt x="1109552" y="898829"/>
                    <a:pt x="1192922" y="822626"/>
                  </a:cubicBezTo>
                  <a:cubicBezTo>
                    <a:pt x="1213642" y="803402"/>
                    <a:pt x="1234483" y="784409"/>
                    <a:pt x="1255939" y="765880"/>
                  </a:cubicBezTo>
                  <a:cubicBezTo>
                    <a:pt x="1277273" y="747234"/>
                    <a:pt x="1298237" y="728241"/>
                    <a:pt x="1320183" y="710291"/>
                  </a:cubicBezTo>
                  <a:cubicBezTo>
                    <a:pt x="1363585" y="673811"/>
                    <a:pt x="1408088" y="638489"/>
                    <a:pt x="1452961" y="603514"/>
                  </a:cubicBezTo>
                  <a:cubicBezTo>
                    <a:pt x="1633310" y="464543"/>
                    <a:pt x="1828125" y="341437"/>
                    <a:pt x="2033360" y="235818"/>
                  </a:cubicBezTo>
                  <a:cubicBezTo>
                    <a:pt x="2187242" y="156561"/>
                    <a:pt x="2347554" y="87597"/>
                    <a:pt x="2512513" y="3001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15102EBE-A80F-4CFF-B1DD-941EF9728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04998" y="98659"/>
              <a:ext cx="5774333" cy="6315453"/>
            </a:xfrm>
            <a:custGeom>
              <a:avLst/>
              <a:gdLst>
                <a:gd name="connsiteX0" fmla="*/ 3707237 w 5774333"/>
                <a:gd name="connsiteY0" fmla="*/ 1489 h 6315453"/>
                <a:gd name="connsiteX1" fmla="*/ 4037665 w 5774333"/>
                <a:gd name="connsiteY1" fmla="*/ 6121 h 6315453"/>
                <a:gd name="connsiteX2" fmla="*/ 4692239 w 5774333"/>
                <a:gd name="connsiteY2" fmla="*/ 102128 h 6315453"/>
                <a:gd name="connsiteX3" fmla="*/ 5315059 w 5774333"/>
                <a:gd name="connsiteY3" fmla="*/ 324945 h 6315453"/>
                <a:gd name="connsiteX4" fmla="*/ 5738325 w 5774333"/>
                <a:gd name="connsiteY4" fmla="*/ 578286 h 6315453"/>
                <a:gd name="connsiteX5" fmla="*/ 5774333 w 5774333"/>
                <a:gd name="connsiteY5" fmla="*/ 606551 h 6315453"/>
                <a:gd name="connsiteX6" fmla="*/ 5774333 w 5774333"/>
                <a:gd name="connsiteY6" fmla="*/ 975490 h 6315453"/>
                <a:gd name="connsiteX7" fmla="*/ 5676001 w 5774333"/>
                <a:gd name="connsiteY7" fmla="*/ 889749 h 6315453"/>
                <a:gd name="connsiteX8" fmla="*/ 5177132 w 5774333"/>
                <a:gd name="connsiteY8" fmla="*/ 581926 h 6315453"/>
                <a:gd name="connsiteX9" fmla="*/ 4615735 w 5774333"/>
                <a:gd name="connsiteY9" fmla="*/ 388640 h 6315453"/>
                <a:gd name="connsiteX10" fmla="*/ 4020010 w 5774333"/>
                <a:gd name="connsiteY10" fmla="*/ 308500 h 6315453"/>
                <a:gd name="connsiteX11" fmla="*/ 3416315 w 5774333"/>
                <a:gd name="connsiteY11" fmla="*/ 328882 h 6315453"/>
                <a:gd name="connsiteX12" fmla="*/ 2823779 w 5774333"/>
                <a:gd name="connsiteY12" fmla="*/ 446545 h 6315453"/>
                <a:gd name="connsiteX13" fmla="*/ 2256987 w 5774333"/>
                <a:gd name="connsiteY13" fmla="*/ 651296 h 6315453"/>
                <a:gd name="connsiteX14" fmla="*/ 1244169 w 5774333"/>
                <a:gd name="connsiteY14" fmla="*/ 1280374 h 6315453"/>
                <a:gd name="connsiteX15" fmla="*/ 830141 w 5774333"/>
                <a:gd name="connsiteY15" fmla="*/ 1700184 h 6315453"/>
                <a:gd name="connsiteX16" fmla="*/ 502792 w 5774333"/>
                <a:gd name="connsiteY16" fmla="*/ 2182300 h 6315453"/>
                <a:gd name="connsiteX17" fmla="*/ 280637 w 5774333"/>
                <a:gd name="connsiteY17" fmla="*/ 2715256 h 6315453"/>
                <a:gd name="connsiteX18" fmla="*/ 199843 w 5774333"/>
                <a:gd name="connsiteY18" fmla="*/ 3283418 h 6315453"/>
                <a:gd name="connsiteX19" fmla="*/ 233926 w 5774333"/>
                <a:gd name="connsiteY19" fmla="*/ 3561593 h 6315453"/>
                <a:gd name="connsiteX20" fmla="*/ 334582 w 5774333"/>
                <a:gd name="connsiteY20" fmla="*/ 3821816 h 6315453"/>
                <a:gd name="connsiteX21" fmla="*/ 404834 w 5774333"/>
                <a:gd name="connsiteY21" fmla="*/ 3944343 h 6315453"/>
                <a:gd name="connsiteX22" fmla="*/ 485506 w 5774333"/>
                <a:gd name="connsiteY22" fmla="*/ 4062932 h 6315453"/>
                <a:gd name="connsiteX23" fmla="*/ 671861 w 5774333"/>
                <a:gd name="connsiteY23" fmla="*/ 4292120 h 6315453"/>
                <a:gd name="connsiteX24" fmla="*/ 873542 w 5774333"/>
                <a:gd name="connsiteY24" fmla="*/ 4523044 h 6315453"/>
                <a:gd name="connsiteX25" fmla="*/ 973831 w 5774333"/>
                <a:gd name="connsiteY25" fmla="*/ 4643601 h 6315453"/>
                <a:gd name="connsiteX26" fmla="*/ 1022014 w 5774333"/>
                <a:gd name="connsiteY26" fmla="*/ 4702780 h 6315453"/>
                <a:gd name="connsiteX27" fmla="*/ 1069215 w 5774333"/>
                <a:gd name="connsiteY27" fmla="*/ 4759411 h 6315453"/>
                <a:gd name="connsiteX28" fmla="*/ 1474784 w 5774333"/>
                <a:gd name="connsiteY28" fmla="*/ 5177948 h 6315453"/>
                <a:gd name="connsiteX29" fmla="*/ 1690442 w 5774333"/>
                <a:gd name="connsiteY29" fmla="*/ 5366255 h 6315453"/>
                <a:gd name="connsiteX30" fmla="*/ 1916276 w 5774333"/>
                <a:gd name="connsiteY30" fmla="*/ 5539852 h 6315453"/>
                <a:gd name="connsiteX31" fmla="*/ 2420784 w 5774333"/>
                <a:gd name="connsiteY31" fmla="*/ 5814437 h 6315453"/>
                <a:gd name="connsiteX32" fmla="*/ 2703015 w 5774333"/>
                <a:gd name="connsiteY32" fmla="*/ 5892029 h 6315453"/>
                <a:gd name="connsiteX33" fmla="*/ 2775350 w 5774333"/>
                <a:gd name="connsiteY33" fmla="*/ 5905695 h 6315453"/>
                <a:gd name="connsiteX34" fmla="*/ 2848299 w 5774333"/>
                <a:gd name="connsiteY34" fmla="*/ 5917161 h 6315453"/>
                <a:gd name="connsiteX35" fmla="*/ 2995544 w 5774333"/>
                <a:gd name="connsiteY35" fmla="*/ 5933605 h 6315453"/>
                <a:gd name="connsiteX36" fmla="*/ 3069596 w 5774333"/>
                <a:gd name="connsiteY36" fmla="*/ 5938933 h 6315453"/>
                <a:gd name="connsiteX37" fmla="*/ 3143894 w 5774333"/>
                <a:gd name="connsiteY37" fmla="*/ 5942639 h 6315453"/>
                <a:gd name="connsiteX38" fmla="*/ 3218436 w 5774333"/>
                <a:gd name="connsiteY38" fmla="*/ 5944260 h 6315453"/>
                <a:gd name="connsiteX39" fmla="*/ 3293101 w 5774333"/>
                <a:gd name="connsiteY39" fmla="*/ 5943913 h 6315453"/>
                <a:gd name="connsiteX40" fmla="*/ 3330494 w 5774333"/>
                <a:gd name="connsiteY40" fmla="*/ 5943565 h 6315453"/>
                <a:gd name="connsiteX41" fmla="*/ 3366540 w 5774333"/>
                <a:gd name="connsiteY41" fmla="*/ 5942059 h 6315453"/>
                <a:gd name="connsiteX42" fmla="*/ 3402462 w 5774333"/>
                <a:gd name="connsiteY42" fmla="*/ 5940323 h 6315453"/>
                <a:gd name="connsiteX43" fmla="*/ 3438262 w 5774333"/>
                <a:gd name="connsiteY43" fmla="*/ 5937543 h 6315453"/>
                <a:gd name="connsiteX44" fmla="*/ 3580236 w 5774333"/>
                <a:gd name="connsiteY44" fmla="*/ 5920982 h 6315453"/>
                <a:gd name="connsiteX45" fmla="*/ 4121034 w 5774333"/>
                <a:gd name="connsiteY45" fmla="*/ 5753290 h 6315453"/>
                <a:gd name="connsiteX46" fmla="*/ 4620639 w 5774333"/>
                <a:gd name="connsiteY46" fmla="*/ 5459364 h 6315453"/>
                <a:gd name="connsiteX47" fmla="*/ 4741771 w 5774333"/>
                <a:gd name="connsiteY47" fmla="*/ 5372971 h 6315453"/>
                <a:gd name="connsiteX48" fmla="*/ 4862901 w 5774333"/>
                <a:gd name="connsiteY48" fmla="*/ 5283682 h 6315453"/>
                <a:gd name="connsiteX49" fmla="*/ 5108229 w 5774333"/>
                <a:gd name="connsiteY49" fmla="*/ 5098386 h 6315453"/>
                <a:gd name="connsiteX50" fmla="*/ 5612493 w 5774333"/>
                <a:gd name="connsiteY50" fmla="*/ 4739724 h 6315453"/>
                <a:gd name="connsiteX51" fmla="*/ 5774333 w 5774333"/>
                <a:gd name="connsiteY51" fmla="*/ 4623488 h 6315453"/>
                <a:gd name="connsiteX52" fmla="*/ 5774333 w 5774333"/>
                <a:gd name="connsiteY52" fmla="*/ 5232926 h 6315453"/>
                <a:gd name="connsiteX53" fmla="*/ 5676492 w 5774333"/>
                <a:gd name="connsiteY53" fmla="*/ 5306859 h 6315453"/>
                <a:gd name="connsiteX54" fmla="*/ 5426260 w 5774333"/>
                <a:gd name="connsiteY54" fmla="*/ 5486233 h 6315453"/>
                <a:gd name="connsiteX55" fmla="*/ 5300225 w 5774333"/>
                <a:gd name="connsiteY55" fmla="*/ 5576217 h 6315453"/>
                <a:gd name="connsiteX56" fmla="*/ 5170757 w 5774333"/>
                <a:gd name="connsiteY56" fmla="*/ 5666780 h 6315453"/>
                <a:gd name="connsiteX57" fmla="*/ 5038100 w 5774333"/>
                <a:gd name="connsiteY57" fmla="*/ 5756185 h 6315453"/>
                <a:gd name="connsiteX58" fmla="*/ 4901276 w 5774333"/>
                <a:gd name="connsiteY58" fmla="*/ 5843043 h 6315453"/>
                <a:gd name="connsiteX59" fmla="*/ 4614019 w 5774333"/>
                <a:gd name="connsiteY59" fmla="*/ 6006103 h 6315453"/>
                <a:gd name="connsiteX60" fmla="*/ 4305061 w 5774333"/>
                <a:gd name="connsiteY60" fmla="*/ 6144726 h 6315453"/>
                <a:gd name="connsiteX61" fmla="*/ 3632710 w 5774333"/>
                <a:gd name="connsiteY61" fmla="*/ 6304196 h 6315453"/>
                <a:gd name="connsiteX62" fmla="*/ 3459594 w 5774333"/>
                <a:gd name="connsiteY62" fmla="*/ 6314504 h 6315453"/>
                <a:gd name="connsiteX63" fmla="*/ 3416315 w 5774333"/>
                <a:gd name="connsiteY63" fmla="*/ 6315429 h 6315453"/>
                <a:gd name="connsiteX64" fmla="*/ 3373159 w 5774333"/>
                <a:gd name="connsiteY64" fmla="*/ 6315198 h 6315453"/>
                <a:gd name="connsiteX65" fmla="*/ 3330127 w 5774333"/>
                <a:gd name="connsiteY65" fmla="*/ 6314735 h 6315453"/>
                <a:gd name="connsiteX66" fmla="*/ 3288320 w 5774333"/>
                <a:gd name="connsiteY66" fmla="*/ 6313230 h 6315453"/>
                <a:gd name="connsiteX67" fmla="*/ 2954350 w 5774333"/>
                <a:gd name="connsiteY67" fmla="*/ 6288098 h 6315453"/>
                <a:gd name="connsiteX68" fmla="*/ 2622466 w 5774333"/>
                <a:gd name="connsiteY68" fmla="*/ 6232742 h 6315453"/>
                <a:gd name="connsiteX69" fmla="*/ 2296466 w 5774333"/>
                <a:gd name="connsiteY69" fmla="*/ 6146001 h 6315453"/>
                <a:gd name="connsiteX70" fmla="*/ 1672419 w 5774333"/>
                <a:gd name="connsiteY70" fmla="*/ 5885197 h 6315453"/>
                <a:gd name="connsiteX71" fmla="*/ 1146578 w 5774333"/>
                <a:gd name="connsiteY71" fmla="*/ 5479168 h 6315453"/>
                <a:gd name="connsiteX72" fmla="*/ 933372 w 5774333"/>
                <a:gd name="connsiteY72" fmla="*/ 5234810 h 6315453"/>
                <a:gd name="connsiteX73" fmla="*/ 747140 w 5774333"/>
                <a:gd name="connsiteY73" fmla="*/ 4976091 h 6315453"/>
                <a:gd name="connsiteX74" fmla="*/ 703616 w 5774333"/>
                <a:gd name="connsiteY74" fmla="*/ 4910196 h 6315453"/>
                <a:gd name="connsiteX75" fmla="*/ 662053 w 5774333"/>
                <a:gd name="connsiteY75" fmla="*/ 4846269 h 6315453"/>
                <a:gd name="connsiteX76" fmla="*/ 580033 w 5774333"/>
                <a:gd name="connsiteY76" fmla="*/ 4722352 h 6315453"/>
                <a:gd name="connsiteX77" fmla="*/ 410105 w 5774333"/>
                <a:gd name="connsiteY77" fmla="*/ 4469193 h 6315453"/>
                <a:gd name="connsiteX78" fmla="*/ 244224 w 5774333"/>
                <a:gd name="connsiteY78" fmla="*/ 4201556 h 6315453"/>
                <a:gd name="connsiteX79" fmla="*/ 169437 w 5774333"/>
                <a:gd name="connsiteY79" fmla="*/ 4059690 h 6315453"/>
                <a:gd name="connsiteX80" fmla="*/ 105929 w 5774333"/>
                <a:gd name="connsiteY80" fmla="*/ 3911221 h 6315453"/>
                <a:gd name="connsiteX81" fmla="*/ 57256 w 5774333"/>
                <a:gd name="connsiteY81" fmla="*/ 3757195 h 6315453"/>
                <a:gd name="connsiteX82" fmla="*/ 39111 w 5774333"/>
                <a:gd name="connsiteY82" fmla="*/ 3678677 h 6315453"/>
                <a:gd name="connsiteX83" fmla="*/ 31142 w 5774333"/>
                <a:gd name="connsiteY83" fmla="*/ 3639300 h 6315453"/>
                <a:gd name="connsiteX84" fmla="*/ 24521 w 5774333"/>
                <a:gd name="connsiteY84" fmla="*/ 3599809 h 6315453"/>
                <a:gd name="connsiteX85" fmla="*/ 0 w 5774333"/>
                <a:gd name="connsiteY85" fmla="*/ 3283418 h 6315453"/>
                <a:gd name="connsiteX86" fmla="*/ 68045 w 5774333"/>
                <a:gd name="connsiteY86" fmla="*/ 2666963 h 6315453"/>
                <a:gd name="connsiteX87" fmla="*/ 272546 w 5774333"/>
                <a:gd name="connsiteY87" fmla="*/ 2076334 h 6315453"/>
                <a:gd name="connsiteX88" fmla="*/ 1039300 w 5774333"/>
                <a:gd name="connsiteY88" fmla="*/ 1073307 h 6315453"/>
                <a:gd name="connsiteX89" fmla="*/ 1547733 w 5774333"/>
                <a:gd name="connsiteY89" fmla="*/ 680365 h 6315453"/>
                <a:gd name="connsiteX90" fmla="*/ 2115995 w 5774333"/>
                <a:gd name="connsiteY90" fmla="*/ 368373 h 6315453"/>
                <a:gd name="connsiteX91" fmla="*/ 3377451 w 5774333"/>
                <a:gd name="connsiteY91" fmla="*/ 24304 h 6315453"/>
                <a:gd name="connsiteX92" fmla="*/ 3707237 w 5774333"/>
                <a:gd name="connsiteY92" fmla="*/ 1489 h 6315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774333" h="6315453">
                  <a:moveTo>
                    <a:pt x="3707237" y="1489"/>
                  </a:moveTo>
                  <a:cubicBezTo>
                    <a:pt x="3817502" y="-1522"/>
                    <a:pt x="3927875" y="41"/>
                    <a:pt x="4037665" y="6121"/>
                  </a:cubicBezTo>
                  <a:cubicBezTo>
                    <a:pt x="4257614" y="18745"/>
                    <a:pt x="4477439" y="49665"/>
                    <a:pt x="4692239" y="102128"/>
                  </a:cubicBezTo>
                  <a:cubicBezTo>
                    <a:pt x="4907039" y="154474"/>
                    <a:pt x="5116811" y="228592"/>
                    <a:pt x="5315059" y="324945"/>
                  </a:cubicBezTo>
                  <a:cubicBezTo>
                    <a:pt x="5463562" y="397211"/>
                    <a:pt x="5606133" y="481527"/>
                    <a:pt x="5738325" y="578286"/>
                  </a:cubicBezTo>
                  <a:lnTo>
                    <a:pt x="5774333" y="606551"/>
                  </a:lnTo>
                  <a:lnTo>
                    <a:pt x="5774333" y="975490"/>
                  </a:lnTo>
                  <a:lnTo>
                    <a:pt x="5676001" y="889749"/>
                  </a:lnTo>
                  <a:cubicBezTo>
                    <a:pt x="5522381" y="769886"/>
                    <a:pt x="5355519" y="665657"/>
                    <a:pt x="5177132" y="581926"/>
                  </a:cubicBezTo>
                  <a:cubicBezTo>
                    <a:pt x="4998867" y="497965"/>
                    <a:pt x="4810183" y="433574"/>
                    <a:pt x="4615735" y="388640"/>
                  </a:cubicBezTo>
                  <a:cubicBezTo>
                    <a:pt x="4421289" y="343591"/>
                    <a:pt x="4221446" y="317649"/>
                    <a:pt x="4020010" y="308500"/>
                  </a:cubicBezTo>
                  <a:cubicBezTo>
                    <a:pt x="3818207" y="298887"/>
                    <a:pt x="3616649" y="305257"/>
                    <a:pt x="3416315" y="328882"/>
                  </a:cubicBezTo>
                  <a:cubicBezTo>
                    <a:pt x="3216106" y="352623"/>
                    <a:pt x="3017736" y="392346"/>
                    <a:pt x="2823779" y="446545"/>
                  </a:cubicBezTo>
                  <a:cubicBezTo>
                    <a:pt x="2629699" y="500513"/>
                    <a:pt x="2440401" y="570345"/>
                    <a:pt x="2256987" y="651296"/>
                  </a:cubicBezTo>
                  <a:cubicBezTo>
                    <a:pt x="1889058" y="811461"/>
                    <a:pt x="1545527" y="1023856"/>
                    <a:pt x="1244169" y="1280374"/>
                  </a:cubicBezTo>
                  <a:cubicBezTo>
                    <a:pt x="1093982" y="1409039"/>
                    <a:pt x="954828" y="1549400"/>
                    <a:pt x="830141" y="1700184"/>
                  </a:cubicBezTo>
                  <a:cubicBezTo>
                    <a:pt x="705209" y="1850736"/>
                    <a:pt x="594989" y="2012176"/>
                    <a:pt x="502792" y="2182300"/>
                  </a:cubicBezTo>
                  <a:cubicBezTo>
                    <a:pt x="410595" y="2352308"/>
                    <a:pt x="333847" y="2530307"/>
                    <a:pt x="280637" y="2715256"/>
                  </a:cubicBezTo>
                  <a:cubicBezTo>
                    <a:pt x="227306" y="2899741"/>
                    <a:pt x="199719" y="3091521"/>
                    <a:pt x="199843" y="3283418"/>
                  </a:cubicBezTo>
                  <a:cubicBezTo>
                    <a:pt x="200946" y="3377687"/>
                    <a:pt x="210754" y="3471261"/>
                    <a:pt x="233926" y="3561593"/>
                  </a:cubicBezTo>
                  <a:cubicBezTo>
                    <a:pt x="256730" y="3652040"/>
                    <a:pt x="292162" y="3738550"/>
                    <a:pt x="334582" y="3821816"/>
                  </a:cubicBezTo>
                  <a:cubicBezTo>
                    <a:pt x="356038" y="3863392"/>
                    <a:pt x="379823" y="3904157"/>
                    <a:pt x="404834" y="3944343"/>
                  </a:cubicBezTo>
                  <a:cubicBezTo>
                    <a:pt x="430212" y="3984413"/>
                    <a:pt x="457308" y="4023905"/>
                    <a:pt x="485506" y="4062932"/>
                  </a:cubicBezTo>
                  <a:cubicBezTo>
                    <a:pt x="542639" y="4140757"/>
                    <a:pt x="606146" y="4216265"/>
                    <a:pt x="671861" y="4292120"/>
                  </a:cubicBezTo>
                  <a:cubicBezTo>
                    <a:pt x="737576" y="4368091"/>
                    <a:pt x="806234" y="4444062"/>
                    <a:pt x="873542" y="4523044"/>
                  </a:cubicBezTo>
                  <a:cubicBezTo>
                    <a:pt x="907258" y="4562419"/>
                    <a:pt x="940606" y="4602721"/>
                    <a:pt x="973831" y="4643601"/>
                  </a:cubicBezTo>
                  <a:lnTo>
                    <a:pt x="1022014" y="4702780"/>
                  </a:lnTo>
                  <a:cubicBezTo>
                    <a:pt x="1037829" y="4721658"/>
                    <a:pt x="1052910" y="4740998"/>
                    <a:pt x="1069215" y="4759411"/>
                  </a:cubicBezTo>
                  <a:cubicBezTo>
                    <a:pt x="1196477" y="4909269"/>
                    <a:pt x="1334527" y="5047199"/>
                    <a:pt x="1474784" y="5177948"/>
                  </a:cubicBezTo>
                  <a:cubicBezTo>
                    <a:pt x="1545281" y="5243033"/>
                    <a:pt x="1617003" y="5305917"/>
                    <a:pt x="1690442" y="5366255"/>
                  </a:cubicBezTo>
                  <a:cubicBezTo>
                    <a:pt x="1763881" y="5426591"/>
                    <a:pt x="1838668" y="5484959"/>
                    <a:pt x="1916276" y="5539852"/>
                  </a:cubicBezTo>
                  <a:cubicBezTo>
                    <a:pt x="2070877" y="5649872"/>
                    <a:pt x="2237617" y="5748194"/>
                    <a:pt x="2420784" y="5814437"/>
                  </a:cubicBezTo>
                  <a:cubicBezTo>
                    <a:pt x="2512124" y="5847559"/>
                    <a:pt x="2606773" y="5872921"/>
                    <a:pt x="2703015" y="5892029"/>
                  </a:cubicBezTo>
                  <a:cubicBezTo>
                    <a:pt x="2727168" y="5896546"/>
                    <a:pt x="2751075" y="5901758"/>
                    <a:pt x="2775350" y="5905695"/>
                  </a:cubicBezTo>
                  <a:lnTo>
                    <a:pt x="2848299" y="5917161"/>
                  </a:lnTo>
                  <a:cubicBezTo>
                    <a:pt x="2897218" y="5923298"/>
                    <a:pt x="2946136" y="5929784"/>
                    <a:pt x="2995544" y="5933605"/>
                  </a:cubicBezTo>
                  <a:cubicBezTo>
                    <a:pt x="3020188" y="5935806"/>
                    <a:pt x="3044831" y="5937891"/>
                    <a:pt x="3069596" y="5938933"/>
                  </a:cubicBezTo>
                  <a:cubicBezTo>
                    <a:pt x="3094362" y="5940090"/>
                    <a:pt x="3119005" y="5941943"/>
                    <a:pt x="3143894" y="5942639"/>
                  </a:cubicBezTo>
                  <a:lnTo>
                    <a:pt x="3218436" y="5944260"/>
                  </a:lnTo>
                  <a:cubicBezTo>
                    <a:pt x="3243201" y="5944838"/>
                    <a:pt x="3268212" y="5944029"/>
                    <a:pt x="3293101" y="5943913"/>
                  </a:cubicBezTo>
                  <a:lnTo>
                    <a:pt x="3330494" y="5943565"/>
                  </a:lnTo>
                  <a:cubicBezTo>
                    <a:pt x="3342632" y="5943218"/>
                    <a:pt x="3354524" y="5942523"/>
                    <a:pt x="3366540" y="5942059"/>
                  </a:cubicBezTo>
                  <a:cubicBezTo>
                    <a:pt x="3378554" y="5941480"/>
                    <a:pt x="3390570" y="5941134"/>
                    <a:pt x="3402462" y="5940323"/>
                  </a:cubicBezTo>
                  <a:lnTo>
                    <a:pt x="3438262" y="5937543"/>
                  </a:lnTo>
                  <a:cubicBezTo>
                    <a:pt x="3485954" y="5933953"/>
                    <a:pt x="3533279" y="5927931"/>
                    <a:pt x="3580236" y="5920982"/>
                  </a:cubicBezTo>
                  <a:cubicBezTo>
                    <a:pt x="3768185" y="5891567"/>
                    <a:pt x="3948901" y="5834010"/>
                    <a:pt x="4121034" y="5753290"/>
                  </a:cubicBezTo>
                  <a:cubicBezTo>
                    <a:pt x="4293782" y="5673497"/>
                    <a:pt x="4458191" y="5571353"/>
                    <a:pt x="4620639" y="5459364"/>
                  </a:cubicBezTo>
                  <a:cubicBezTo>
                    <a:pt x="4661221" y="5431455"/>
                    <a:pt x="4701557" y="5402271"/>
                    <a:pt x="4741771" y="5372971"/>
                  </a:cubicBezTo>
                  <a:cubicBezTo>
                    <a:pt x="4782230" y="5343672"/>
                    <a:pt x="4822566" y="5313908"/>
                    <a:pt x="4862901" y="5283682"/>
                  </a:cubicBezTo>
                  <a:lnTo>
                    <a:pt x="5108229" y="5098386"/>
                  </a:lnTo>
                  <a:cubicBezTo>
                    <a:pt x="5276563" y="4972270"/>
                    <a:pt x="5446489" y="4854838"/>
                    <a:pt x="5612493" y="4739724"/>
                  </a:cubicBezTo>
                  <a:lnTo>
                    <a:pt x="5774333" y="4623488"/>
                  </a:lnTo>
                  <a:lnTo>
                    <a:pt x="5774333" y="5232926"/>
                  </a:lnTo>
                  <a:lnTo>
                    <a:pt x="5676492" y="5306859"/>
                  </a:lnTo>
                  <a:cubicBezTo>
                    <a:pt x="5592693" y="5367905"/>
                    <a:pt x="5508955" y="5427286"/>
                    <a:pt x="5426260" y="5486233"/>
                  </a:cubicBezTo>
                  <a:lnTo>
                    <a:pt x="5300225" y="5576217"/>
                  </a:lnTo>
                  <a:cubicBezTo>
                    <a:pt x="5257559" y="5606443"/>
                    <a:pt x="5214525" y="5636901"/>
                    <a:pt x="5170757" y="5666780"/>
                  </a:cubicBezTo>
                  <a:cubicBezTo>
                    <a:pt x="5127110" y="5696775"/>
                    <a:pt x="5082973" y="5726654"/>
                    <a:pt x="5038100" y="5756185"/>
                  </a:cubicBezTo>
                  <a:cubicBezTo>
                    <a:pt x="4993106" y="5785486"/>
                    <a:pt x="4947743" y="5814553"/>
                    <a:pt x="4901276" y="5843043"/>
                  </a:cubicBezTo>
                  <a:cubicBezTo>
                    <a:pt x="4808835" y="5900136"/>
                    <a:pt x="4713449" y="5955494"/>
                    <a:pt x="4614019" y="6006103"/>
                  </a:cubicBezTo>
                  <a:cubicBezTo>
                    <a:pt x="4514711" y="6056943"/>
                    <a:pt x="4411971" y="6104192"/>
                    <a:pt x="4305061" y="6144726"/>
                  </a:cubicBezTo>
                  <a:cubicBezTo>
                    <a:pt x="4092223" y="6226952"/>
                    <a:pt x="3863569" y="6282424"/>
                    <a:pt x="3632710" y="6304196"/>
                  </a:cubicBezTo>
                  <a:cubicBezTo>
                    <a:pt x="3574964" y="6309408"/>
                    <a:pt x="3517218" y="6313345"/>
                    <a:pt x="3459594" y="6314504"/>
                  </a:cubicBezTo>
                  <a:lnTo>
                    <a:pt x="3416315" y="6315429"/>
                  </a:lnTo>
                  <a:cubicBezTo>
                    <a:pt x="3401971" y="6315546"/>
                    <a:pt x="3387505" y="6315198"/>
                    <a:pt x="3373159" y="6315198"/>
                  </a:cubicBezTo>
                  <a:lnTo>
                    <a:pt x="3330127" y="6314735"/>
                  </a:lnTo>
                  <a:lnTo>
                    <a:pt x="3288320" y="6313230"/>
                  </a:lnTo>
                  <a:cubicBezTo>
                    <a:pt x="3176996" y="6309870"/>
                    <a:pt x="3065428" y="6301533"/>
                    <a:pt x="2954350" y="6288098"/>
                  </a:cubicBezTo>
                  <a:cubicBezTo>
                    <a:pt x="2843150" y="6275360"/>
                    <a:pt x="2732194" y="6257061"/>
                    <a:pt x="2622466" y="6232742"/>
                  </a:cubicBezTo>
                  <a:cubicBezTo>
                    <a:pt x="2512859" y="6208190"/>
                    <a:pt x="2404110" y="6179122"/>
                    <a:pt x="2296466" y="6146001"/>
                  </a:cubicBezTo>
                  <a:cubicBezTo>
                    <a:pt x="2081544" y="6079179"/>
                    <a:pt x="1869073" y="5996027"/>
                    <a:pt x="1672419" y="5885197"/>
                  </a:cubicBezTo>
                  <a:cubicBezTo>
                    <a:pt x="1475643" y="5774599"/>
                    <a:pt x="1299954" y="5634353"/>
                    <a:pt x="1146578" y="5479168"/>
                  </a:cubicBezTo>
                  <a:cubicBezTo>
                    <a:pt x="1069461" y="5401692"/>
                    <a:pt x="999333" y="5319235"/>
                    <a:pt x="933372" y="5234810"/>
                  </a:cubicBezTo>
                  <a:cubicBezTo>
                    <a:pt x="867781" y="5150038"/>
                    <a:pt x="805375" y="5063991"/>
                    <a:pt x="747140" y="4976091"/>
                  </a:cubicBezTo>
                  <a:cubicBezTo>
                    <a:pt x="732182" y="4954319"/>
                    <a:pt x="718082" y="4932199"/>
                    <a:pt x="703616" y="4910196"/>
                  </a:cubicBezTo>
                  <a:lnTo>
                    <a:pt x="662053" y="4846269"/>
                  </a:lnTo>
                  <a:cubicBezTo>
                    <a:pt x="635449" y="4804925"/>
                    <a:pt x="607864" y="4763928"/>
                    <a:pt x="580033" y="4722352"/>
                  </a:cubicBezTo>
                  <a:lnTo>
                    <a:pt x="410105" y="4469193"/>
                  </a:lnTo>
                  <a:cubicBezTo>
                    <a:pt x="353095" y="4382915"/>
                    <a:pt x="296820" y="4294089"/>
                    <a:pt x="244224" y="4201556"/>
                  </a:cubicBezTo>
                  <a:cubicBezTo>
                    <a:pt x="217987" y="4155232"/>
                    <a:pt x="192609" y="4108098"/>
                    <a:pt x="169437" y="4059690"/>
                  </a:cubicBezTo>
                  <a:cubicBezTo>
                    <a:pt x="146388" y="4011165"/>
                    <a:pt x="124932" y="3961715"/>
                    <a:pt x="105929" y="3911221"/>
                  </a:cubicBezTo>
                  <a:cubicBezTo>
                    <a:pt x="87293" y="3860613"/>
                    <a:pt x="70742" y="3809309"/>
                    <a:pt x="57256" y="3757195"/>
                  </a:cubicBezTo>
                  <a:cubicBezTo>
                    <a:pt x="50881" y="3731138"/>
                    <a:pt x="44383" y="3704965"/>
                    <a:pt x="39111" y="3678677"/>
                  </a:cubicBezTo>
                  <a:lnTo>
                    <a:pt x="31142" y="3639300"/>
                  </a:lnTo>
                  <a:lnTo>
                    <a:pt x="24521" y="3599809"/>
                  </a:lnTo>
                  <a:cubicBezTo>
                    <a:pt x="7234" y="3494423"/>
                    <a:pt x="0" y="3388457"/>
                    <a:pt x="0" y="3283418"/>
                  </a:cubicBezTo>
                  <a:cubicBezTo>
                    <a:pt x="491" y="3076698"/>
                    <a:pt x="23418" y="2869978"/>
                    <a:pt x="68045" y="2666963"/>
                  </a:cubicBezTo>
                  <a:cubicBezTo>
                    <a:pt x="112550" y="2464064"/>
                    <a:pt x="180717" y="2265104"/>
                    <a:pt x="272546" y="2076334"/>
                  </a:cubicBezTo>
                  <a:cubicBezTo>
                    <a:pt x="457062" y="1698794"/>
                    <a:pt x="724457" y="1360978"/>
                    <a:pt x="1039300" y="1073307"/>
                  </a:cubicBezTo>
                  <a:cubicBezTo>
                    <a:pt x="1197090" y="929472"/>
                    <a:pt x="1367630" y="798259"/>
                    <a:pt x="1547733" y="680365"/>
                  </a:cubicBezTo>
                  <a:cubicBezTo>
                    <a:pt x="1728081" y="562587"/>
                    <a:pt x="1917870" y="457663"/>
                    <a:pt x="2115995" y="368373"/>
                  </a:cubicBezTo>
                  <a:cubicBezTo>
                    <a:pt x="2512737" y="191070"/>
                    <a:pt x="2939883" y="73870"/>
                    <a:pt x="3377451" y="24304"/>
                  </a:cubicBezTo>
                  <a:cubicBezTo>
                    <a:pt x="3486812" y="12086"/>
                    <a:pt x="3596971" y="4500"/>
                    <a:pt x="3707237" y="148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EC18CE1F-9DF1-47AF-9E66-6CE348AC2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464911 h 6229400"/>
                <a:gd name="connsiteX4" fmla="*/ 5660063 w 5769111"/>
                <a:gd name="connsiteY4" fmla="*/ 1328105 h 6229400"/>
                <a:gd name="connsiteX5" fmla="*/ 4910471 w 5769111"/>
                <a:gd name="connsiteY5" fmla="*/ 781599 h 6229400"/>
                <a:gd name="connsiteX6" fmla="*/ 3882695 w 5769111"/>
                <a:gd name="connsiteY6" fmla="*/ 579048 h 6229400"/>
                <a:gd name="connsiteX7" fmla="*/ 2683153 w 5769111"/>
                <a:gd name="connsiteY7" fmla="*/ 797003 h 6229400"/>
                <a:gd name="connsiteX8" fmla="*/ 1617493 w 5769111"/>
                <a:gd name="connsiteY8" fmla="*/ 1395738 h 6229400"/>
                <a:gd name="connsiteX9" fmla="*/ 880408 w 5769111"/>
                <a:gd name="connsiteY9" fmla="*/ 2259099 h 6229400"/>
                <a:gd name="connsiteX10" fmla="*/ 613135 w 5769111"/>
                <a:gd name="connsiteY10" fmla="*/ 3263863 h 6229400"/>
                <a:gd name="connsiteX11" fmla="*/ 1055484 w 5769111"/>
                <a:gd name="connsiteY11" fmla="*/ 4196825 h 6229400"/>
                <a:gd name="connsiteX12" fmla="*/ 1278376 w 5769111"/>
                <a:gd name="connsiteY12" fmla="*/ 4492950 h 6229400"/>
                <a:gd name="connsiteX13" fmla="*/ 3369851 w 5769111"/>
                <a:gd name="connsiteY13" fmla="*/ 5650468 h 6229400"/>
                <a:gd name="connsiteX14" fmla="*/ 4957551 w 5769111"/>
                <a:gd name="connsiteY14" fmla="*/ 4938355 h 6229400"/>
                <a:gd name="connsiteX15" fmla="*/ 5150773 w 5769111"/>
                <a:gd name="connsiteY15" fmla="*/ 4796950 h 6229400"/>
                <a:gd name="connsiteX16" fmla="*/ 5747247 w 5769111"/>
                <a:gd name="connsiteY16" fmla="*/ 4338176 h 6229400"/>
                <a:gd name="connsiteX17" fmla="*/ 5769111 w 5769111"/>
                <a:gd name="connsiteY17" fmla="*/ 4318497 h 6229400"/>
                <a:gd name="connsiteX18" fmla="*/ 5769111 w 5769111"/>
                <a:gd name="connsiteY18" fmla="*/ 5074612 h 6229400"/>
                <a:gd name="connsiteX19" fmla="*/ 5636252 w 5769111"/>
                <a:gd name="connsiteY19" fmla="*/ 5174208 h 6229400"/>
                <a:gd name="connsiteX20" fmla="*/ 5334922 w 5769111"/>
                <a:gd name="connsiteY20" fmla="*/ 5394528 h 6229400"/>
                <a:gd name="connsiteX21" fmla="*/ 3369727 w 5769111"/>
                <a:gd name="connsiteY21" fmla="*/ 6229400 h 6229400"/>
                <a:gd name="connsiteX22" fmla="*/ 771046 w 5769111"/>
                <a:gd name="connsiteY22" fmla="*/ 4817913 h 6229400"/>
                <a:gd name="connsiteX23" fmla="*/ 0 w 5769111"/>
                <a:gd name="connsiteY23" fmla="*/ 3263748 h 6229400"/>
                <a:gd name="connsiteX24" fmla="*/ 3882695 w 5769111"/>
                <a:gd name="connsiteY24"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769111" h="6229400">
                  <a:moveTo>
                    <a:pt x="3882695" y="0"/>
                  </a:moveTo>
                  <a:cubicBezTo>
                    <a:pt x="4601253" y="0"/>
                    <a:pt x="5210727" y="205477"/>
                    <a:pt x="5691883" y="557381"/>
                  </a:cubicBezTo>
                  <a:lnTo>
                    <a:pt x="5769111" y="620523"/>
                  </a:lnTo>
                  <a:lnTo>
                    <a:pt x="5769111" y="1464911"/>
                  </a:lnTo>
                  <a:lnTo>
                    <a:pt x="5660063" y="1328105"/>
                  </a:lnTo>
                  <a:cubicBezTo>
                    <a:pt x="5449800" y="1091506"/>
                    <a:pt x="5197607" y="907600"/>
                    <a:pt x="4910471" y="781599"/>
                  </a:cubicBezTo>
                  <a:cubicBezTo>
                    <a:pt x="4604088" y="647260"/>
                    <a:pt x="4258349" y="579048"/>
                    <a:pt x="3882695" y="579048"/>
                  </a:cubicBezTo>
                  <a:cubicBezTo>
                    <a:pt x="3484238" y="579048"/>
                    <a:pt x="3080631" y="652240"/>
                    <a:pt x="2683153" y="797003"/>
                  </a:cubicBezTo>
                  <a:cubicBezTo>
                    <a:pt x="2296098" y="937595"/>
                    <a:pt x="1927678" y="1144662"/>
                    <a:pt x="1617493" y="1395738"/>
                  </a:cubicBezTo>
                  <a:cubicBezTo>
                    <a:pt x="1301915" y="1651098"/>
                    <a:pt x="1053890" y="1941665"/>
                    <a:pt x="880408" y="2259099"/>
                  </a:cubicBezTo>
                  <a:cubicBezTo>
                    <a:pt x="703125" y="2583597"/>
                    <a:pt x="613135" y="2921645"/>
                    <a:pt x="613135" y="3263863"/>
                  </a:cubicBezTo>
                  <a:cubicBezTo>
                    <a:pt x="613135" y="3608512"/>
                    <a:pt x="756702" y="3809789"/>
                    <a:pt x="1055484" y="4196825"/>
                  </a:cubicBezTo>
                  <a:cubicBezTo>
                    <a:pt x="1127574" y="4290167"/>
                    <a:pt x="1202116" y="4386753"/>
                    <a:pt x="1278376" y="4492950"/>
                  </a:cubicBezTo>
                  <a:cubicBezTo>
                    <a:pt x="1861105" y="5304313"/>
                    <a:pt x="2486623" y="5650468"/>
                    <a:pt x="3369851" y="5650468"/>
                  </a:cubicBezTo>
                  <a:cubicBezTo>
                    <a:pt x="3949515" y="5650468"/>
                    <a:pt x="4374822" y="5368471"/>
                    <a:pt x="4957551" y="4938355"/>
                  </a:cubicBezTo>
                  <a:cubicBezTo>
                    <a:pt x="5022653" y="4890293"/>
                    <a:pt x="5087755" y="4842811"/>
                    <a:pt x="5150773" y="4796950"/>
                  </a:cubicBezTo>
                  <a:cubicBezTo>
                    <a:pt x="5364254" y="4641404"/>
                    <a:pt x="5570313" y="4491241"/>
                    <a:pt x="5747247" y="4338176"/>
                  </a:cubicBezTo>
                  <a:lnTo>
                    <a:pt x="5769111" y="4318497"/>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5BD26A8C-8D1D-41E6-A71E-FE9AC75F3F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675390 h 6229400"/>
                <a:gd name="connsiteX4" fmla="*/ 5711488 w 5769111"/>
                <a:gd name="connsiteY4" fmla="*/ 1585205 h 6229400"/>
                <a:gd name="connsiteX5" fmla="*/ 5566027 w 5769111"/>
                <a:gd name="connsiteY5" fmla="*/ 1402571 h 6229400"/>
                <a:gd name="connsiteX6" fmla="*/ 4858734 w 5769111"/>
                <a:gd name="connsiteY6" fmla="*/ 886639 h 6229400"/>
                <a:gd name="connsiteX7" fmla="*/ 3882695 w 5769111"/>
                <a:gd name="connsiteY7" fmla="*/ 694858 h 6229400"/>
                <a:gd name="connsiteX8" fmla="*/ 2727046 w 5769111"/>
                <a:gd name="connsiteY8" fmla="*/ 905053 h 6229400"/>
                <a:gd name="connsiteX9" fmla="*/ 1697186 w 5769111"/>
                <a:gd name="connsiteY9" fmla="*/ 1483638 h 6229400"/>
                <a:gd name="connsiteX10" fmla="*/ 989279 w 5769111"/>
                <a:gd name="connsiteY10" fmla="*/ 2312139 h 6229400"/>
                <a:gd name="connsiteX11" fmla="*/ 735615 w 5769111"/>
                <a:gd name="connsiteY11" fmla="*/ 3263863 h 6229400"/>
                <a:gd name="connsiteX12" fmla="*/ 1154424 w 5769111"/>
                <a:gd name="connsiteY12" fmla="*/ 4128614 h 6229400"/>
                <a:gd name="connsiteX13" fmla="*/ 1379768 w 5769111"/>
                <a:gd name="connsiteY13" fmla="*/ 4427981 h 6229400"/>
                <a:gd name="connsiteX14" fmla="*/ 2239456 w 5769111"/>
                <a:gd name="connsiteY14" fmla="*/ 5256947 h 6229400"/>
                <a:gd name="connsiteX15" fmla="*/ 3369727 w 5769111"/>
                <a:gd name="connsiteY15" fmla="*/ 5534658 h 6229400"/>
                <a:gd name="connsiteX16" fmla="*/ 4096760 w 5769111"/>
                <a:gd name="connsiteY16" fmla="*/ 5357817 h 6229400"/>
                <a:gd name="connsiteX17" fmla="*/ 4881905 w 5769111"/>
                <a:gd name="connsiteY17" fmla="*/ 4847212 h 6229400"/>
                <a:gd name="connsiteX18" fmla="*/ 5075739 w 5769111"/>
                <a:gd name="connsiteY18" fmla="*/ 4705346 h 6229400"/>
                <a:gd name="connsiteX19" fmla="*/ 5759930 w 5769111"/>
                <a:gd name="connsiteY19" fmla="*/ 4166809 h 6229400"/>
                <a:gd name="connsiteX20" fmla="*/ 5769111 w 5769111"/>
                <a:gd name="connsiteY20" fmla="*/ 4157764 h 6229400"/>
                <a:gd name="connsiteX21" fmla="*/ 5769111 w 5769111"/>
                <a:gd name="connsiteY21" fmla="*/ 5074612 h 6229400"/>
                <a:gd name="connsiteX22" fmla="*/ 5636252 w 5769111"/>
                <a:gd name="connsiteY22" fmla="*/ 5174208 h 6229400"/>
                <a:gd name="connsiteX23" fmla="*/ 5334922 w 5769111"/>
                <a:gd name="connsiteY23" fmla="*/ 5394528 h 6229400"/>
                <a:gd name="connsiteX24" fmla="*/ 3369727 w 5769111"/>
                <a:gd name="connsiteY24" fmla="*/ 6229400 h 6229400"/>
                <a:gd name="connsiteX25" fmla="*/ 771046 w 5769111"/>
                <a:gd name="connsiteY25" fmla="*/ 4817913 h 6229400"/>
                <a:gd name="connsiteX26" fmla="*/ 0 w 5769111"/>
                <a:gd name="connsiteY26" fmla="*/ 3263748 h 6229400"/>
                <a:gd name="connsiteX27" fmla="*/ 3882695 w 5769111"/>
                <a:gd name="connsiteY27"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69111" h="6229400">
                  <a:moveTo>
                    <a:pt x="3882695" y="0"/>
                  </a:moveTo>
                  <a:cubicBezTo>
                    <a:pt x="4601253" y="0"/>
                    <a:pt x="5210727" y="205477"/>
                    <a:pt x="5691883" y="557381"/>
                  </a:cubicBezTo>
                  <a:lnTo>
                    <a:pt x="5769111" y="620523"/>
                  </a:lnTo>
                  <a:lnTo>
                    <a:pt x="5769111" y="1675390"/>
                  </a:lnTo>
                  <a:lnTo>
                    <a:pt x="5711488" y="1585205"/>
                  </a:lnTo>
                  <a:cubicBezTo>
                    <a:pt x="5665942" y="1521390"/>
                    <a:pt x="5617428" y="1460432"/>
                    <a:pt x="5566027" y="1402571"/>
                  </a:cubicBezTo>
                  <a:cubicBezTo>
                    <a:pt x="5367411" y="1179058"/>
                    <a:pt x="5129563" y="1005460"/>
                    <a:pt x="4858734" y="886639"/>
                  </a:cubicBezTo>
                  <a:cubicBezTo>
                    <a:pt x="4568779" y="759363"/>
                    <a:pt x="4240327" y="694858"/>
                    <a:pt x="3882695" y="694858"/>
                  </a:cubicBezTo>
                  <a:cubicBezTo>
                    <a:pt x="3504835" y="694858"/>
                    <a:pt x="3105151" y="767471"/>
                    <a:pt x="2727046" y="905053"/>
                  </a:cubicBezTo>
                  <a:cubicBezTo>
                    <a:pt x="2352985" y="1041013"/>
                    <a:pt x="1996826" y="1241132"/>
                    <a:pt x="1697186" y="1483638"/>
                  </a:cubicBezTo>
                  <a:cubicBezTo>
                    <a:pt x="1397913" y="1725796"/>
                    <a:pt x="1153199" y="2012308"/>
                    <a:pt x="989279" y="2312139"/>
                  </a:cubicBezTo>
                  <a:cubicBezTo>
                    <a:pt x="820946" y="2620077"/>
                    <a:pt x="735615" y="2940290"/>
                    <a:pt x="735615" y="3263863"/>
                  </a:cubicBezTo>
                  <a:cubicBezTo>
                    <a:pt x="735615" y="3573074"/>
                    <a:pt x="863980" y="3752464"/>
                    <a:pt x="1154424" y="4128614"/>
                  </a:cubicBezTo>
                  <a:cubicBezTo>
                    <a:pt x="1227127" y="4222767"/>
                    <a:pt x="1302282" y="4320162"/>
                    <a:pt x="1379768" y="4427981"/>
                  </a:cubicBezTo>
                  <a:cubicBezTo>
                    <a:pt x="1653784" y="4809458"/>
                    <a:pt x="1934912" y="5080685"/>
                    <a:pt x="2239456" y="5256947"/>
                  </a:cubicBezTo>
                  <a:cubicBezTo>
                    <a:pt x="2562268" y="5443863"/>
                    <a:pt x="2932037" y="5534658"/>
                    <a:pt x="3369727" y="5534658"/>
                  </a:cubicBezTo>
                  <a:cubicBezTo>
                    <a:pt x="3618120" y="5534658"/>
                    <a:pt x="3849103" y="5478491"/>
                    <a:pt x="4096760" y="5357817"/>
                  </a:cubicBezTo>
                  <a:cubicBezTo>
                    <a:pt x="4351037" y="5233901"/>
                    <a:pt x="4602740" y="5053238"/>
                    <a:pt x="4881905" y="4847212"/>
                  </a:cubicBezTo>
                  <a:cubicBezTo>
                    <a:pt x="4947375" y="4798920"/>
                    <a:pt x="5012599" y="4751322"/>
                    <a:pt x="5075739" y="4705346"/>
                  </a:cubicBezTo>
                  <a:cubicBezTo>
                    <a:pt x="5327320" y="4521990"/>
                    <a:pt x="5568418" y="4346256"/>
                    <a:pt x="5759930" y="4166809"/>
                  </a:cubicBezTo>
                  <a:lnTo>
                    <a:pt x="5769111" y="4157764"/>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TextBox 7">
            <a:extLst>
              <a:ext uri="{FF2B5EF4-FFF2-40B4-BE49-F238E27FC236}">
                <a16:creationId xmlns:a16="http://schemas.microsoft.com/office/drawing/2014/main" id="{303D0514-1F1E-E09F-EDEA-7C650034EA54}"/>
              </a:ext>
            </a:extLst>
          </p:cNvPr>
          <p:cNvSpPr txBox="1"/>
          <p:nvPr/>
        </p:nvSpPr>
        <p:spPr>
          <a:xfrm>
            <a:off x="5785104" y="1136904"/>
            <a:ext cx="6096000" cy="535531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b="1"/>
              <a:t>Strack et al. (2014)</a:t>
            </a:r>
            <a:r>
              <a:rPr lang="en-US"/>
              <a:t> analyzed 70,000 clinical records in the UCI Diabetes Readmission dataset and found that conducting HbA1c testing during hospitalization was strongly associated with reduced 30-day readmission rates. Their study introduced the dataset that serves as the foundation for many subsequent projects, including ours.</a:t>
            </a:r>
          </a:p>
          <a:p>
            <a:pPr marL="285750" indent="-285750">
              <a:buFont typeface="Arial"/>
              <a:buChar char="•"/>
            </a:pPr>
            <a:r>
              <a:rPr lang="en-US" b="1"/>
              <a:t>Wang and Zhu (2021)</a:t>
            </a:r>
            <a:r>
              <a:rPr lang="en-US"/>
              <a:t> reviewed challenges and solutions in predictive modeling of hospital readmissions using machine learning. They compared several algorithms, including Random Forest, Support Vector Machines, and Logistic Regression, reporting AUC values typically between 0.62 and 0.70. Their work emphasizes issues such as class imbalance and preprocessing, which our project addresses using class weighting and consistent encoding.</a:t>
            </a:r>
          </a:p>
          <a:p>
            <a:pPr marL="285750" indent="-285750">
              <a:buFont typeface="Arial"/>
              <a:buChar char="•"/>
            </a:pPr>
            <a:endParaRPr lang="en-US"/>
          </a:p>
          <a:p>
            <a:pPr marL="285750" indent="-285750">
              <a:buFont typeface="Arial"/>
              <a:buChar char="•"/>
            </a:pPr>
            <a:endParaRPr lang="en-US"/>
          </a:p>
          <a:p>
            <a:pPr algn="ctr"/>
            <a:endParaRPr lang="en-US"/>
          </a:p>
        </p:txBody>
      </p:sp>
    </p:spTree>
    <p:extLst>
      <p:ext uri="{BB962C8B-B14F-4D97-AF65-F5344CB8AC3E}">
        <p14:creationId xmlns:p14="http://schemas.microsoft.com/office/powerpoint/2010/main" val="29126202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5189D03-91E9-D266-0F51-DEAB269CF720}"/>
              </a:ext>
            </a:extLst>
          </p:cNvPr>
          <p:cNvPicPr>
            <a:picLocks noChangeAspect="1"/>
          </p:cNvPicPr>
          <p:nvPr/>
        </p:nvPicPr>
        <p:blipFill>
          <a:blip r:embed="rId2">
            <a:duotone>
              <a:prstClr val="black"/>
              <a:schemeClr val="tx2">
                <a:tint val="45000"/>
                <a:satMod val="400000"/>
              </a:schemeClr>
            </a:duotone>
            <a:alphaModFix amt="25000"/>
          </a:blip>
          <a:srcRect t="15046" b="685"/>
          <a:stretch>
            <a:fill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E50CE65C-E734-53B4-00EF-457830AB9FAE}"/>
              </a:ext>
            </a:extLst>
          </p:cNvPr>
          <p:cNvSpPr>
            <a:spLocks noGrp="1"/>
          </p:cNvSpPr>
          <p:nvPr>
            <p:ph type="title"/>
          </p:nvPr>
        </p:nvSpPr>
        <p:spPr>
          <a:xfrm>
            <a:off x="838200" y="365125"/>
            <a:ext cx="10515600" cy="1325563"/>
          </a:xfrm>
        </p:spPr>
        <p:txBody>
          <a:bodyPr>
            <a:normAutofit/>
          </a:bodyPr>
          <a:lstStyle/>
          <a:p>
            <a:r>
              <a:rPr lang="en-US"/>
              <a:t>Literature Review Metrics</a:t>
            </a:r>
          </a:p>
        </p:txBody>
      </p:sp>
      <p:graphicFrame>
        <p:nvGraphicFramePr>
          <p:cNvPr id="5" name="Content Placeholder 2">
            <a:extLst>
              <a:ext uri="{FF2B5EF4-FFF2-40B4-BE49-F238E27FC236}">
                <a16:creationId xmlns:a16="http://schemas.microsoft.com/office/drawing/2014/main" id="{4DF91EF3-3853-CC4C-3E82-2E55A8BBD2B4}"/>
              </a:ext>
            </a:extLst>
          </p:cNvPr>
          <p:cNvGraphicFramePr>
            <a:graphicFrameLocks noGrp="1"/>
          </p:cNvGraphicFramePr>
          <p:nvPr>
            <p:ph idx="1"/>
            <p:extLst>
              <p:ext uri="{D42A27DB-BD31-4B8C-83A1-F6EECF244321}">
                <p14:modId xmlns:p14="http://schemas.microsoft.com/office/powerpoint/2010/main" val="190801250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30626949"/>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1709F1D5-B0F1-4714-A239-E5B61C1619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228FB460-D3FF-4440-A020-05982A09E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0546" y="1011045"/>
            <a:ext cx="4369859" cy="4369859"/>
          </a:xfrm>
          <a:prstGeom prst="roundRect">
            <a:avLst>
              <a:gd name="adj" fmla="val 275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16BF3A-6F7E-5EB1-78FF-DD124D267147}"/>
              </a:ext>
            </a:extLst>
          </p:cNvPr>
          <p:cNvSpPr>
            <a:spLocks noGrp="1"/>
          </p:cNvSpPr>
          <p:nvPr>
            <p:ph type="title"/>
          </p:nvPr>
        </p:nvSpPr>
        <p:spPr>
          <a:xfrm>
            <a:off x="956826" y="1112969"/>
            <a:ext cx="3937298" cy="4166010"/>
          </a:xfrm>
        </p:spPr>
        <p:txBody>
          <a:bodyPr>
            <a:normAutofit/>
          </a:bodyPr>
          <a:lstStyle/>
          <a:p>
            <a:r>
              <a:rPr lang="en-US">
                <a:solidFill>
                  <a:srgbClr val="FFFFFF"/>
                </a:solidFill>
              </a:rPr>
              <a:t>Additional Literature Review</a:t>
            </a:r>
          </a:p>
        </p:txBody>
      </p:sp>
      <p:sp>
        <p:nvSpPr>
          <p:cNvPr id="26" name="Freeform: Shape 25">
            <a:extLst>
              <a:ext uri="{FF2B5EF4-FFF2-40B4-BE49-F238E27FC236}">
                <a16:creationId xmlns:a16="http://schemas.microsoft.com/office/drawing/2014/main" id="{14847E93-7DC1-4D4B-8829-B19AA7137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5566D6E1-03A1-4D73-A4E0-35D74D568A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F835A99-04AC-494A-A572-AFE8413CC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BC9F01CD-DBBF-7486-B659-EB87745206E3}"/>
              </a:ext>
            </a:extLst>
          </p:cNvPr>
          <p:cNvSpPr>
            <a:spLocks noGrp="1"/>
          </p:cNvSpPr>
          <p:nvPr>
            <p:ph idx="1"/>
          </p:nvPr>
        </p:nvSpPr>
        <p:spPr>
          <a:xfrm>
            <a:off x="6096000" y="820880"/>
            <a:ext cx="4515338" cy="4889350"/>
          </a:xfrm>
        </p:spPr>
        <p:txBody>
          <a:bodyPr vert="horz" lIns="91440" tIns="45720" rIns="91440" bIns="45720" rtlCol="0" anchor="t">
            <a:normAutofit/>
          </a:bodyPr>
          <a:lstStyle/>
          <a:p>
            <a:r>
              <a:rPr lang="en-US"/>
              <a:t>Combining Patient Visits – Burrill (2025)</a:t>
            </a:r>
          </a:p>
          <a:p>
            <a:pPr lvl="1">
              <a:buFont typeface="Courier New" panose="020B0604020202020204" pitchFamily="34" charset="0"/>
              <a:buChar char="o"/>
            </a:pPr>
            <a:r>
              <a:rPr lang="en-US"/>
              <a:t>Adding created features</a:t>
            </a:r>
          </a:p>
          <a:p>
            <a:pPr lvl="1">
              <a:buFont typeface="Courier New" panose="020B0604020202020204" pitchFamily="34" charset="0"/>
              <a:buChar char="o"/>
            </a:pPr>
            <a:endParaRPr lang="en-US"/>
          </a:p>
          <a:p>
            <a:r>
              <a:rPr lang="en-US"/>
              <a:t>A1C Test Reasoning -Strack et al. (2014)</a:t>
            </a:r>
          </a:p>
          <a:p>
            <a:pPr lvl="1">
              <a:buFont typeface="Courier New" panose="020B0604020202020204" pitchFamily="34" charset="0"/>
              <a:buChar char="o"/>
            </a:pPr>
            <a:r>
              <a:rPr lang="en-US"/>
              <a:t>3 main admittance values</a:t>
            </a:r>
          </a:p>
          <a:p>
            <a:pPr lvl="2">
              <a:buFont typeface="Wingdings" panose="020B0604020202020204" pitchFamily="34" charset="0"/>
              <a:buChar char="§"/>
            </a:pPr>
            <a:r>
              <a:rPr lang="en-US"/>
              <a:t>Diabetes</a:t>
            </a:r>
          </a:p>
          <a:p>
            <a:pPr lvl="2">
              <a:buFont typeface="Wingdings" panose="020B0604020202020204" pitchFamily="34" charset="0"/>
              <a:buChar char="§"/>
            </a:pPr>
            <a:r>
              <a:rPr lang="en-US"/>
              <a:t>Circulatory</a:t>
            </a:r>
          </a:p>
          <a:p>
            <a:pPr lvl="2">
              <a:buFont typeface="Wingdings" panose="020B0604020202020204" pitchFamily="34" charset="0"/>
              <a:buChar char="§"/>
            </a:pPr>
            <a:r>
              <a:rPr lang="en-US"/>
              <a:t>Respiratory</a:t>
            </a:r>
          </a:p>
          <a:p>
            <a:pPr marL="914400" lvl="2" indent="0">
              <a:buNone/>
            </a:pPr>
            <a:endParaRPr lang="en-US"/>
          </a:p>
        </p:txBody>
      </p:sp>
      <p:sp>
        <p:nvSpPr>
          <p:cNvPr id="27" name="Freeform: Shape 26">
            <a:extLst>
              <a:ext uri="{FF2B5EF4-FFF2-40B4-BE49-F238E27FC236}">
                <a16:creationId xmlns:a16="http://schemas.microsoft.com/office/drawing/2014/main" id="{7B786209-1B0B-4CA9-9BDD-F7327066A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D2964BB-484D-45AE-AD66-D407D062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18308"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691AC69-A76E-4DAB-B565-468B6B87AC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3599477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01CD9543-0DDC-6317-852E-4BB3C287093E}"/>
              </a:ext>
            </a:extLst>
          </p:cNvPr>
          <p:cNvPicPr>
            <a:picLocks noChangeAspect="1"/>
          </p:cNvPicPr>
          <p:nvPr/>
        </p:nvPicPr>
        <p:blipFill>
          <a:blip r:embed="rId2"/>
          <a:srcRect t="3153" r="31053" b="5937"/>
          <a:stretch>
            <a:fillRect/>
          </a:stretch>
        </p:blipFill>
        <p:spPr>
          <a:xfrm>
            <a:off x="3523488" y="10"/>
            <a:ext cx="8668512" cy="6857990"/>
          </a:xfrm>
          <a:prstGeom prst="rect">
            <a:avLst/>
          </a:prstGeom>
        </p:spPr>
      </p:pic>
      <p:sp>
        <p:nvSpPr>
          <p:cNvPr id="22" name="Rectangle 21">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2EDEC5-2935-F692-FDA8-E01041AC934B}"/>
              </a:ext>
            </a:extLst>
          </p:cNvPr>
          <p:cNvSpPr>
            <a:spLocks noGrp="1"/>
          </p:cNvSpPr>
          <p:nvPr>
            <p:ph type="title"/>
          </p:nvPr>
        </p:nvSpPr>
        <p:spPr>
          <a:xfrm>
            <a:off x="477981" y="2848068"/>
            <a:ext cx="3989743" cy="1478429"/>
          </a:xfrm>
        </p:spPr>
        <p:txBody>
          <a:bodyPr vert="horz" lIns="91440" tIns="45720" rIns="91440" bIns="45720" rtlCol="0" anchor="b">
            <a:normAutofit/>
          </a:bodyPr>
          <a:lstStyle/>
          <a:p>
            <a:r>
              <a:rPr lang="en-US" sz="4800"/>
              <a:t>Data Exploration </a:t>
            </a:r>
          </a:p>
        </p:txBody>
      </p:sp>
      <p:sp>
        <p:nvSpPr>
          <p:cNvPr id="24" name="Rectangle 2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2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598250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C1A1C5D3-C053-4EE9-BE1A-419B6E27CC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4" name="Rectangle 43">
            <a:extLst>
              <a:ext uri="{FF2B5EF4-FFF2-40B4-BE49-F238E27FC236}">
                <a16:creationId xmlns:a16="http://schemas.microsoft.com/office/drawing/2014/main" id="{A3473CF9-37EB-43E7-89EF-D2D1C53D1D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615" y="221673"/>
            <a:ext cx="8384770" cy="1332634"/>
          </a:xfrm>
          <a:prstGeom prst="rect">
            <a:avLst/>
          </a:prstGeom>
          <a:ln w="12700">
            <a:solidFill>
              <a:srgbClr val="E1E1E1"/>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A6ED67-0435-18DB-DD44-00310D9A3956}"/>
              </a:ext>
            </a:extLst>
          </p:cNvPr>
          <p:cNvSpPr>
            <a:spLocks noGrp="1"/>
          </p:cNvSpPr>
          <p:nvPr>
            <p:ph type="title"/>
          </p:nvPr>
        </p:nvSpPr>
        <p:spPr>
          <a:xfrm>
            <a:off x="2103121" y="310343"/>
            <a:ext cx="7985759" cy="868823"/>
          </a:xfrm>
        </p:spPr>
        <p:txBody>
          <a:bodyPr vert="horz" lIns="91440" tIns="45720" rIns="91440" bIns="45720" rtlCol="0" anchor="ctr">
            <a:normAutofit/>
          </a:bodyPr>
          <a:lstStyle/>
          <a:p>
            <a:pPr algn="ctr"/>
            <a:r>
              <a:rPr lang="en-US" sz="4000" kern="1200">
                <a:solidFill>
                  <a:schemeClr val="tx1"/>
                </a:solidFill>
                <a:latin typeface="+mj-lt"/>
                <a:ea typeface="+mj-ea"/>
                <a:cs typeface="+mj-cs"/>
              </a:rPr>
              <a:t>Data Distribution</a:t>
            </a:r>
          </a:p>
        </p:txBody>
      </p:sp>
      <p:sp>
        <p:nvSpPr>
          <p:cNvPr id="46" name="Rectangle: Rounded Corners 45">
            <a:extLst>
              <a:ext uri="{FF2B5EF4-FFF2-40B4-BE49-F238E27FC236}">
                <a16:creationId xmlns:a16="http://schemas.microsoft.com/office/drawing/2014/main" id="{586B4EF9-43BA-4655-A6FF-1D8E21574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83110" y="1211407"/>
            <a:ext cx="7225780"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4" name="Content Placeholder 3" descr="A comparison of a number of people&#10;&#10;AI-generated content may be incorrect.">
            <a:extLst>
              <a:ext uri="{FF2B5EF4-FFF2-40B4-BE49-F238E27FC236}">
                <a16:creationId xmlns:a16="http://schemas.microsoft.com/office/drawing/2014/main" id="{E4FD66D4-96DA-DDC3-A28F-72EFCCE05925}"/>
              </a:ext>
            </a:extLst>
          </p:cNvPr>
          <p:cNvPicPr>
            <a:picLocks noGrp="1" noChangeAspect="1"/>
          </p:cNvPicPr>
          <p:nvPr>
            <p:ph idx="1"/>
          </p:nvPr>
        </p:nvPicPr>
        <p:blipFill>
          <a:blip r:embed="rId2"/>
          <a:stretch>
            <a:fillRect/>
          </a:stretch>
        </p:blipFill>
        <p:spPr>
          <a:xfrm>
            <a:off x="385572" y="2802961"/>
            <a:ext cx="11420856" cy="2769558"/>
          </a:xfrm>
          <a:prstGeom prst="rect">
            <a:avLst/>
          </a:prstGeom>
        </p:spPr>
      </p:pic>
    </p:spTree>
    <p:extLst>
      <p:ext uri="{BB962C8B-B14F-4D97-AF65-F5344CB8AC3E}">
        <p14:creationId xmlns:p14="http://schemas.microsoft.com/office/powerpoint/2010/main" val="8625181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7079B0-B2CB-BB16-2675-4791000BA896}"/>
              </a:ext>
            </a:extLst>
          </p:cNvPr>
          <p:cNvSpPr>
            <a:spLocks noGrp="1"/>
          </p:cNvSpPr>
          <p:nvPr>
            <p:ph type="title"/>
          </p:nvPr>
        </p:nvSpPr>
        <p:spPr>
          <a:xfrm>
            <a:off x="841248" y="256032"/>
            <a:ext cx="10506456" cy="1014984"/>
          </a:xfrm>
        </p:spPr>
        <p:txBody>
          <a:bodyPr vert="horz" lIns="91440" tIns="45720" rIns="91440" bIns="45720" rtlCol="0" anchor="b">
            <a:normAutofit/>
          </a:bodyPr>
          <a:lstStyle/>
          <a:p>
            <a:r>
              <a:rPr lang="en-US"/>
              <a:t>Missing values</a:t>
            </a:r>
            <a:endParaRPr lang="en-US" sz="4400" kern="1200">
              <a:solidFill>
                <a:schemeClr val="tx1"/>
              </a:solidFill>
              <a:latin typeface="+mj-lt"/>
              <a:ea typeface="+mj-ea"/>
              <a:cs typeface="+mj-cs"/>
            </a:endParaRPr>
          </a:p>
        </p:txBody>
      </p:sp>
      <p:sp>
        <p:nvSpPr>
          <p:cNvPr id="25" name="Rectangle 24">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7" name="Rectangle 26">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20" name="Content Placeholder 6">
            <a:extLst>
              <a:ext uri="{FF2B5EF4-FFF2-40B4-BE49-F238E27FC236}">
                <a16:creationId xmlns:a16="http://schemas.microsoft.com/office/drawing/2014/main" id="{4D3029EB-201B-D3DC-EF41-26B87F6B5FA2}"/>
              </a:ext>
            </a:extLst>
          </p:cNvPr>
          <p:cNvGraphicFramePr>
            <a:graphicFrameLocks noGrp="1"/>
          </p:cNvGraphicFramePr>
          <p:nvPr>
            <p:ph sz="half" idx="1"/>
            <p:extLst>
              <p:ext uri="{D42A27DB-BD31-4B8C-83A1-F6EECF244321}">
                <p14:modId xmlns:p14="http://schemas.microsoft.com/office/powerpoint/2010/main" val="2888354948"/>
              </p:ext>
            </p:extLst>
          </p:nvPr>
        </p:nvGraphicFramePr>
        <p:xfrm>
          <a:off x="6955971" y="5268685"/>
          <a:ext cx="4927505" cy="1271995"/>
        </p:xfrm>
        <a:graphic>
          <a:graphicData uri="http://schemas.openxmlformats.org/drawingml/2006/table">
            <a:tbl>
              <a:tblPr firstRow="1" bandRow="1">
                <a:tableStyleId>{5C22544A-7EE6-4342-B048-85BDC9FD1C3A}</a:tableStyleId>
              </a:tblPr>
              <a:tblGrid>
                <a:gridCol w="1879506">
                  <a:extLst>
                    <a:ext uri="{9D8B030D-6E8A-4147-A177-3AD203B41FA5}">
                      <a16:colId xmlns:a16="http://schemas.microsoft.com/office/drawing/2014/main" val="3362077780"/>
                    </a:ext>
                  </a:extLst>
                </a:gridCol>
                <a:gridCol w="1632857">
                  <a:extLst>
                    <a:ext uri="{9D8B030D-6E8A-4147-A177-3AD203B41FA5}">
                      <a16:colId xmlns:a16="http://schemas.microsoft.com/office/drawing/2014/main" val="739000103"/>
                    </a:ext>
                  </a:extLst>
                </a:gridCol>
                <a:gridCol w="1415142">
                  <a:extLst>
                    <a:ext uri="{9D8B030D-6E8A-4147-A177-3AD203B41FA5}">
                      <a16:colId xmlns:a16="http://schemas.microsoft.com/office/drawing/2014/main" val="776771409"/>
                    </a:ext>
                  </a:extLst>
                </a:gridCol>
              </a:tblGrid>
              <a:tr h="449035">
                <a:tc>
                  <a:txBody>
                    <a:bodyPr/>
                    <a:lstStyle/>
                    <a:p>
                      <a:endParaRPr lang="en-US" sz="1600"/>
                    </a:p>
                  </a:txBody>
                  <a:tcPr marL="167640" marR="167640" marT="83820" marB="83820"/>
                </a:tc>
                <a:tc>
                  <a:txBody>
                    <a:bodyPr/>
                    <a:lstStyle/>
                    <a:p>
                      <a:pPr lvl="0">
                        <a:buNone/>
                      </a:pPr>
                      <a:r>
                        <a:rPr lang="en-US" sz="1600" b="0" i="0" u="none" strike="noStrike" noProof="0">
                          <a:solidFill>
                            <a:schemeClr val="bg1"/>
                          </a:solidFill>
                          <a:latin typeface="Aptos"/>
                        </a:rPr>
                        <a:t>Missing Values</a:t>
                      </a:r>
                      <a:endParaRPr lang="en-US" sz="1600">
                        <a:solidFill>
                          <a:schemeClr val="bg1"/>
                        </a:solidFill>
                      </a:endParaRPr>
                    </a:p>
                  </a:txBody>
                  <a:tcPr marL="167640" marR="167640" marT="83820" marB="83820"/>
                </a:tc>
                <a:tc>
                  <a:txBody>
                    <a:bodyPr/>
                    <a:lstStyle/>
                    <a:p>
                      <a:pPr lvl="0">
                        <a:buNone/>
                      </a:pPr>
                      <a:r>
                        <a:rPr lang="en-US" sz="1600" b="0" i="0" u="none" strike="noStrike" noProof="0">
                          <a:solidFill>
                            <a:schemeClr val="bg1"/>
                          </a:solidFill>
                          <a:latin typeface="Aptos"/>
                        </a:rPr>
                        <a:t>Percentage</a:t>
                      </a:r>
                      <a:endParaRPr lang="en-US" sz="1600">
                        <a:solidFill>
                          <a:schemeClr val="bg1"/>
                        </a:solidFill>
                      </a:endParaRPr>
                    </a:p>
                  </a:txBody>
                  <a:tcPr marL="167640" marR="167640" marT="83820" marB="83820"/>
                </a:tc>
                <a:extLst>
                  <a:ext uri="{0D108BD9-81ED-4DB2-BD59-A6C34878D82A}">
                    <a16:rowId xmlns:a16="http://schemas.microsoft.com/office/drawing/2014/main" val="2849877876"/>
                  </a:ext>
                </a:extLst>
              </a:tr>
              <a:tr h="387343">
                <a:tc>
                  <a:txBody>
                    <a:bodyPr/>
                    <a:lstStyle/>
                    <a:p>
                      <a:pPr lvl="0">
                        <a:buNone/>
                      </a:pPr>
                      <a:r>
                        <a:rPr lang="en-US" sz="1600" b="0" i="0" u="none" strike="noStrike" noProof="0" err="1">
                          <a:solidFill>
                            <a:srgbClr val="000000"/>
                          </a:solidFill>
                          <a:latin typeface="Aptos"/>
                        </a:rPr>
                        <a:t>max_glu_serum</a:t>
                      </a:r>
                      <a:endParaRPr lang="en-US" sz="1600"/>
                    </a:p>
                  </a:txBody>
                  <a:tcPr marL="167640" marR="167640" marT="83820" marB="83820"/>
                </a:tc>
                <a:tc>
                  <a:txBody>
                    <a:bodyPr/>
                    <a:lstStyle/>
                    <a:p>
                      <a:pPr lvl="0">
                        <a:buNone/>
                      </a:pPr>
                      <a:r>
                        <a:rPr lang="en-US" sz="1600" b="0" i="0" u="none" strike="noStrike" noProof="0">
                          <a:solidFill>
                            <a:srgbClr val="000000"/>
                          </a:solidFill>
                          <a:latin typeface="Aptos"/>
                        </a:rPr>
                        <a:t>96420</a:t>
                      </a:r>
                      <a:endParaRPr lang="en-US" sz="1600"/>
                    </a:p>
                  </a:txBody>
                  <a:tcPr marL="167640" marR="167640" marT="83820" marB="83820"/>
                </a:tc>
                <a:tc>
                  <a:txBody>
                    <a:bodyPr/>
                    <a:lstStyle/>
                    <a:p>
                      <a:pPr lvl="0">
                        <a:buNone/>
                      </a:pPr>
                      <a:r>
                        <a:rPr lang="en-US" sz="1600" b="0" i="0" u="none" strike="noStrike" noProof="0">
                          <a:solidFill>
                            <a:srgbClr val="000000"/>
                          </a:solidFill>
                          <a:latin typeface="Aptos"/>
                        </a:rPr>
                        <a:t>94.746772</a:t>
                      </a:r>
                      <a:endParaRPr lang="en-US" sz="1600"/>
                    </a:p>
                  </a:txBody>
                  <a:tcPr marL="167640" marR="167640" marT="83820" marB="83820"/>
                </a:tc>
                <a:extLst>
                  <a:ext uri="{0D108BD9-81ED-4DB2-BD59-A6C34878D82A}">
                    <a16:rowId xmlns:a16="http://schemas.microsoft.com/office/drawing/2014/main" val="1230629681"/>
                  </a:ext>
                </a:extLst>
              </a:tr>
              <a:tr h="322785">
                <a:tc>
                  <a:txBody>
                    <a:bodyPr/>
                    <a:lstStyle/>
                    <a:p>
                      <a:pPr lvl="0">
                        <a:buNone/>
                      </a:pPr>
                      <a:r>
                        <a:rPr lang="en-US" sz="1600" b="0" i="0" u="none" strike="noStrike" noProof="0">
                          <a:solidFill>
                            <a:srgbClr val="000000"/>
                          </a:solidFill>
                          <a:latin typeface="Aptos"/>
                        </a:rPr>
                        <a:t>A1Cresult</a:t>
                      </a:r>
                      <a:endParaRPr lang="en-US" sz="1600"/>
                    </a:p>
                  </a:txBody>
                  <a:tcPr marL="167640" marR="167640" marT="83820" marB="83820"/>
                </a:tc>
                <a:tc>
                  <a:txBody>
                    <a:bodyPr/>
                    <a:lstStyle/>
                    <a:p>
                      <a:pPr lvl="0">
                        <a:buNone/>
                      </a:pPr>
                      <a:r>
                        <a:rPr lang="en-US" sz="1600" b="0" i="0" u="none" strike="noStrike" noProof="0">
                          <a:solidFill>
                            <a:srgbClr val="000000"/>
                          </a:solidFill>
                          <a:latin typeface="Aptos"/>
                        </a:rPr>
                        <a:t>84748</a:t>
                      </a:r>
                      <a:endParaRPr lang="en-US" sz="1600"/>
                    </a:p>
                  </a:txBody>
                  <a:tcPr marL="167640" marR="167640" marT="83820" marB="83820"/>
                </a:tc>
                <a:tc>
                  <a:txBody>
                    <a:bodyPr/>
                    <a:lstStyle/>
                    <a:p>
                      <a:pPr lvl="0">
                        <a:buNone/>
                      </a:pPr>
                      <a:r>
                        <a:rPr lang="en-US" sz="1600" b="0" i="0" u="none" strike="noStrike" noProof="0">
                          <a:solidFill>
                            <a:srgbClr val="000000"/>
                          </a:solidFill>
                          <a:latin typeface="Aptos"/>
                        </a:rPr>
                        <a:t>83.277322</a:t>
                      </a:r>
                      <a:endParaRPr lang="en-US" sz="1600"/>
                    </a:p>
                  </a:txBody>
                  <a:tcPr marL="167640" marR="167640" marT="83820" marB="83820"/>
                </a:tc>
                <a:extLst>
                  <a:ext uri="{0D108BD9-81ED-4DB2-BD59-A6C34878D82A}">
                    <a16:rowId xmlns:a16="http://schemas.microsoft.com/office/drawing/2014/main" val="551255298"/>
                  </a:ext>
                </a:extLst>
              </a:tr>
            </a:tbl>
          </a:graphicData>
        </a:graphic>
      </p:graphicFrame>
      <p:pic>
        <p:nvPicPr>
          <p:cNvPr id="18" name="Picture 17" descr="A graph with blue bars&#10;&#10;AI-generated content may be incorrect.">
            <a:extLst>
              <a:ext uri="{FF2B5EF4-FFF2-40B4-BE49-F238E27FC236}">
                <a16:creationId xmlns:a16="http://schemas.microsoft.com/office/drawing/2014/main" id="{5ABE9F12-53F6-34F6-B609-7BA2A6D3AC84}"/>
              </a:ext>
            </a:extLst>
          </p:cNvPr>
          <p:cNvPicPr>
            <a:picLocks noChangeAspect="1"/>
          </p:cNvPicPr>
          <p:nvPr/>
        </p:nvPicPr>
        <p:blipFill>
          <a:blip r:embed="rId2"/>
          <a:stretch>
            <a:fillRect/>
          </a:stretch>
        </p:blipFill>
        <p:spPr>
          <a:xfrm>
            <a:off x="324531" y="2154011"/>
            <a:ext cx="5947683" cy="4389665"/>
          </a:xfrm>
          <a:prstGeom prst="rect">
            <a:avLst/>
          </a:prstGeom>
        </p:spPr>
      </p:pic>
      <p:sp>
        <p:nvSpPr>
          <p:cNvPr id="21" name="TextBox 20">
            <a:extLst>
              <a:ext uri="{FF2B5EF4-FFF2-40B4-BE49-F238E27FC236}">
                <a16:creationId xmlns:a16="http://schemas.microsoft.com/office/drawing/2014/main" id="{D3CB24A1-D6F1-C1E4-D498-6C516AAD806E}"/>
              </a:ext>
            </a:extLst>
          </p:cNvPr>
          <p:cNvSpPr txBox="1"/>
          <p:nvPr/>
        </p:nvSpPr>
        <p:spPr>
          <a:xfrm>
            <a:off x="6950529" y="2155371"/>
            <a:ext cx="4942113"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ea typeface="+mn-lt"/>
                <a:cs typeface="+mn-lt"/>
              </a:rPr>
              <a:t>Serum glucose is a test that measures the amount of glucose (sugar) in a patient's blood.</a:t>
            </a:r>
            <a:endParaRPr lang="en-US"/>
          </a:p>
          <a:p>
            <a:pPr marL="285750" indent="-285750">
              <a:buFont typeface="Arial"/>
              <a:buChar char="•"/>
            </a:pPr>
            <a:endParaRPr lang="en-US"/>
          </a:p>
          <a:p>
            <a:pPr marL="285750" indent="-285750">
              <a:buFont typeface="Arial"/>
              <a:buChar char="•"/>
            </a:pPr>
            <a:r>
              <a:rPr lang="en-US">
                <a:ea typeface="+mn-lt"/>
                <a:cs typeface="+mn-lt"/>
              </a:rPr>
              <a:t>A1C test measures the average amount of sugar in your blood over the past few months</a:t>
            </a:r>
            <a:endParaRPr lang="en-US"/>
          </a:p>
          <a:p>
            <a:pPr marL="285750" indent="-285750">
              <a:buFont typeface="Arial"/>
              <a:buChar char="•"/>
            </a:pPr>
            <a:endParaRPr lang="en-US"/>
          </a:p>
        </p:txBody>
      </p:sp>
    </p:spTree>
    <p:extLst>
      <p:ext uri="{BB962C8B-B14F-4D97-AF65-F5344CB8AC3E}">
        <p14:creationId xmlns:p14="http://schemas.microsoft.com/office/powerpoint/2010/main" val="13096155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107</TotalTime>
  <Words>2089</Words>
  <Application>Microsoft Office PowerPoint</Application>
  <PresentationFormat>Widescreen</PresentationFormat>
  <Paragraphs>224</Paragraphs>
  <Slides>23</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Aptos</vt:lpstr>
      <vt:lpstr>Aptos Display</vt:lpstr>
      <vt:lpstr>Arial</vt:lpstr>
      <vt:lpstr>Calibri</vt:lpstr>
      <vt:lpstr>Courier New</vt:lpstr>
      <vt:lpstr>Courier New,monospace</vt:lpstr>
      <vt:lpstr>Wingdings</vt:lpstr>
      <vt:lpstr>office theme</vt:lpstr>
      <vt:lpstr>Predicting Hospital Readmissions</vt:lpstr>
      <vt:lpstr>PowerPoint Presentation</vt:lpstr>
      <vt:lpstr>PowerPoint Presentation</vt:lpstr>
      <vt:lpstr>Literature Review </vt:lpstr>
      <vt:lpstr>Literature Review Metrics</vt:lpstr>
      <vt:lpstr>Additional Literature Review</vt:lpstr>
      <vt:lpstr>Data Exploration </vt:lpstr>
      <vt:lpstr>Data Distribution</vt:lpstr>
      <vt:lpstr>Missing values</vt:lpstr>
      <vt:lpstr>Dealing with missing values</vt:lpstr>
      <vt:lpstr>Distribution of Numeric Features</vt:lpstr>
      <vt:lpstr>Correlation Among Numeric Features</vt:lpstr>
      <vt:lpstr>Distribution of Target Features</vt:lpstr>
      <vt:lpstr>Model Construction</vt:lpstr>
      <vt:lpstr>Model Construction and Validation</vt:lpstr>
      <vt:lpstr>Model Portfolio</vt:lpstr>
      <vt:lpstr>Model Performance (Base vs Cross-Validation)</vt:lpstr>
      <vt:lpstr>Choosing the Right Metric for Hospital Readmission</vt:lpstr>
      <vt:lpstr>What Drives Readmission Risk?</vt:lpstr>
      <vt:lpstr>Business Impact &amp; Deployment</vt:lpstr>
      <vt:lpstr>Benchmarking Against Prior Studies</vt:lpstr>
      <vt:lpstr>Gradio Demonstration </vt:lpstr>
      <vt:lpstr>Thank You.   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Brett Duvall</cp:lastModifiedBy>
  <cp:revision>3</cp:revision>
  <dcterms:created xsi:type="dcterms:W3CDTF">2013-07-15T20:26:40Z</dcterms:created>
  <dcterms:modified xsi:type="dcterms:W3CDTF">2025-12-11T01:22:48Z</dcterms:modified>
</cp:coreProperties>
</file>

<file path=docProps/thumbnail.jpeg>
</file>